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15" r:id="rId3"/>
    <p:sldId id="301" r:id="rId4"/>
    <p:sldId id="302" r:id="rId5"/>
    <p:sldId id="311" r:id="rId6"/>
    <p:sldId id="303" r:id="rId7"/>
    <p:sldId id="304" r:id="rId8"/>
    <p:sldId id="305" r:id="rId9"/>
    <p:sldId id="306" r:id="rId10"/>
    <p:sldId id="266" r:id="rId11"/>
    <p:sldId id="312" r:id="rId12"/>
    <p:sldId id="264" r:id="rId13"/>
    <p:sldId id="292" r:id="rId14"/>
    <p:sldId id="291" r:id="rId15"/>
    <p:sldId id="258" r:id="rId16"/>
    <p:sldId id="263" r:id="rId17"/>
    <p:sldId id="260" r:id="rId18"/>
    <p:sldId id="268" r:id="rId19"/>
    <p:sldId id="262" r:id="rId20"/>
    <p:sldId id="273" r:id="rId21"/>
    <p:sldId id="316" r:id="rId22"/>
    <p:sldId id="317" r:id="rId23"/>
    <p:sldId id="274" r:id="rId24"/>
    <p:sldId id="276" r:id="rId25"/>
    <p:sldId id="294" r:id="rId26"/>
    <p:sldId id="287" r:id="rId27"/>
    <p:sldId id="314" r:id="rId28"/>
    <p:sldId id="318" r:id="rId29"/>
    <p:sldId id="321" r:id="rId30"/>
    <p:sldId id="320" r:id="rId31"/>
    <p:sldId id="322" r:id="rId32"/>
    <p:sldId id="323" r:id="rId33"/>
    <p:sldId id="319" r:id="rId34"/>
    <p:sldId id="27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witter.com/amtprs" TargetMode="External"/><Relationship Id="rId1" Type="http://schemas.openxmlformats.org/officeDocument/2006/relationships/hyperlink" Target="http://www.linkedin.com/in/amitprusty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svg"/><Relationship Id="rId1" Type="http://schemas.openxmlformats.org/officeDocument/2006/relationships/image" Target="../media/image5.png"/><Relationship Id="rId6" Type="http://schemas.openxmlformats.org/officeDocument/2006/relationships/image" Target="../media/image14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svg"/><Relationship Id="rId1" Type="http://schemas.openxmlformats.org/officeDocument/2006/relationships/image" Target="../media/image13.png"/><Relationship Id="rId6" Type="http://schemas.openxmlformats.org/officeDocument/2006/relationships/image" Target="../media/image26.svg"/><Relationship Id="rId5" Type="http://schemas.openxmlformats.org/officeDocument/2006/relationships/image" Target="../media/image1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mtprs" TargetMode="External"/><Relationship Id="rId7" Type="http://schemas.openxmlformats.org/officeDocument/2006/relationships/image" Target="../media/image6.svg"/><Relationship Id="rId1" Type="http://schemas.openxmlformats.org/officeDocument/2006/relationships/image" Target="../media/image3.png"/><Relationship Id="rId6" Type="http://schemas.openxmlformats.org/officeDocument/2006/relationships/image" Target="../media/image4.png"/><Relationship Id="rId5" Type="http://schemas.openxmlformats.org/officeDocument/2006/relationships/hyperlink" Target="http://www.linkedin.com/in/amitprusty/" TargetMode="External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svg"/><Relationship Id="rId1" Type="http://schemas.openxmlformats.org/officeDocument/2006/relationships/image" Target="../media/image5.png"/><Relationship Id="rId6" Type="http://schemas.openxmlformats.org/officeDocument/2006/relationships/image" Target="../media/image14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svg"/><Relationship Id="rId1" Type="http://schemas.openxmlformats.org/officeDocument/2006/relationships/image" Target="../media/image13.png"/><Relationship Id="rId6" Type="http://schemas.openxmlformats.org/officeDocument/2006/relationships/image" Target="../media/image26.svg"/><Relationship Id="rId5" Type="http://schemas.openxmlformats.org/officeDocument/2006/relationships/image" Target="../media/image1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A92AA-4532-47CD-BE38-42EFD9EBBAA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E6529B2-A360-4C79-AD7D-15A841A9B93F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LinkedIn</a:t>
          </a:r>
          <a:endParaRPr lang="en-US"/>
        </a:p>
      </dgm:t>
    </dgm:pt>
    <dgm:pt modelId="{0098B1AD-787F-4BF3-BA1C-6A9DE578C6EC}" type="parTrans" cxnId="{A576B7D8-52A3-4E9F-87EE-AEFB76C0A5C6}">
      <dgm:prSet/>
      <dgm:spPr/>
      <dgm:t>
        <a:bodyPr/>
        <a:lstStyle/>
        <a:p>
          <a:endParaRPr lang="en-US"/>
        </a:p>
      </dgm:t>
    </dgm:pt>
    <dgm:pt modelId="{03525616-F6EA-4F2F-860A-DFD06F249822}" type="sibTrans" cxnId="{A576B7D8-52A3-4E9F-87EE-AEFB76C0A5C6}">
      <dgm:prSet/>
      <dgm:spPr/>
      <dgm:t>
        <a:bodyPr/>
        <a:lstStyle/>
        <a:p>
          <a:endParaRPr lang="en-US"/>
        </a:p>
      </dgm:t>
    </dgm:pt>
    <dgm:pt modelId="{286548E7-3B05-4573-BFEC-8B512D7A2726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Twiiter</a:t>
          </a:r>
          <a:endParaRPr lang="en-US"/>
        </a:p>
      </dgm:t>
    </dgm:pt>
    <dgm:pt modelId="{04A67D73-9DD4-464A-AE8F-3206107E67BB}" type="parTrans" cxnId="{B83FFFB0-B37E-46C1-B86C-5BE87F065C1C}">
      <dgm:prSet/>
      <dgm:spPr/>
      <dgm:t>
        <a:bodyPr/>
        <a:lstStyle/>
        <a:p>
          <a:endParaRPr lang="en-US"/>
        </a:p>
      </dgm:t>
    </dgm:pt>
    <dgm:pt modelId="{FCC873BC-F167-4329-AE60-1F9CD9657423}" type="sibTrans" cxnId="{B83FFFB0-B37E-46C1-B86C-5BE87F065C1C}">
      <dgm:prSet/>
      <dgm:spPr/>
      <dgm:t>
        <a:bodyPr/>
        <a:lstStyle/>
        <a:p>
          <a:endParaRPr lang="en-US"/>
        </a:p>
      </dgm:t>
    </dgm:pt>
    <dgm:pt modelId="{D3D1EA34-8902-4BBB-9E2E-9B8BC623C313}" type="pres">
      <dgm:prSet presAssocID="{205A92AA-4532-47CD-BE38-42EFD9EBBAA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915AE9-07B6-48BA-92C8-6711F7824029}" type="pres">
      <dgm:prSet presAssocID="{2E6529B2-A360-4C79-AD7D-15A841A9B93F}" presName="compNode" presStyleCnt="0"/>
      <dgm:spPr/>
    </dgm:pt>
    <dgm:pt modelId="{89BBF4BC-D1B1-452B-9E1B-647DFCF4CBE4}" type="pres">
      <dgm:prSet presAssocID="{2E6529B2-A360-4C79-AD7D-15A841A9B93F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39354FE-08ED-4D9F-ACE4-A252EB4D53EF}" type="pres">
      <dgm:prSet presAssocID="{2E6529B2-A360-4C79-AD7D-15A841A9B93F}" presName="spaceRect" presStyleCnt="0"/>
      <dgm:spPr/>
    </dgm:pt>
    <dgm:pt modelId="{A78A2F36-5200-4C52-8900-92BF92A398A8}" type="pres">
      <dgm:prSet presAssocID="{2E6529B2-A360-4C79-AD7D-15A841A9B93F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DF0F5CB-1092-48EF-B110-5DDC3F1F9E82}" type="pres">
      <dgm:prSet presAssocID="{03525616-F6EA-4F2F-860A-DFD06F249822}" presName="sibTrans" presStyleCnt="0"/>
      <dgm:spPr/>
    </dgm:pt>
    <dgm:pt modelId="{B4DFD739-6856-407B-A2C4-9B4C8F40DF06}" type="pres">
      <dgm:prSet presAssocID="{286548E7-3B05-4573-BFEC-8B512D7A2726}" presName="compNode" presStyleCnt="0"/>
      <dgm:spPr/>
    </dgm:pt>
    <dgm:pt modelId="{96202E2E-6D1A-430E-83C8-F84AE4A9E07C}" type="pres">
      <dgm:prSet presAssocID="{286548E7-3B05-4573-BFEC-8B512D7A2726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8ABAB24A-0C11-4D65-AB6F-D4C6EB79E959}" type="pres">
      <dgm:prSet presAssocID="{286548E7-3B05-4573-BFEC-8B512D7A2726}" presName="spaceRect" presStyleCnt="0"/>
      <dgm:spPr/>
    </dgm:pt>
    <dgm:pt modelId="{5D35E59D-6485-4FB7-A4DF-283A9540E9AB}" type="pres">
      <dgm:prSet presAssocID="{286548E7-3B05-4573-BFEC-8B512D7A2726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47899B-992D-46E6-AB6A-5903C245E79F}" type="presOf" srcId="{2E6529B2-A360-4C79-AD7D-15A841A9B93F}" destId="{A78A2F36-5200-4C52-8900-92BF92A398A8}" srcOrd="0" destOrd="0" presId="urn:microsoft.com/office/officeart/2018/2/layout/IconLabelList"/>
    <dgm:cxn modelId="{B83FFFB0-B37E-46C1-B86C-5BE87F065C1C}" srcId="{205A92AA-4532-47CD-BE38-42EFD9EBBAA8}" destId="{286548E7-3B05-4573-BFEC-8B512D7A2726}" srcOrd="1" destOrd="0" parTransId="{04A67D73-9DD4-464A-AE8F-3206107E67BB}" sibTransId="{FCC873BC-F167-4329-AE60-1F9CD9657423}"/>
    <dgm:cxn modelId="{A576B7D8-52A3-4E9F-87EE-AEFB76C0A5C6}" srcId="{205A92AA-4532-47CD-BE38-42EFD9EBBAA8}" destId="{2E6529B2-A360-4C79-AD7D-15A841A9B93F}" srcOrd="0" destOrd="0" parTransId="{0098B1AD-787F-4BF3-BA1C-6A9DE578C6EC}" sibTransId="{03525616-F6EA-4F2F-860A-DFD06F249822}"/>
    <dgm:cxn modelId="{E857C44E-F504-47B5-8CC9-B47651982F73}" type="presOf" srcId="{205A92AA-4532-47CD-BE38-42EFD9EBBAA8}" destId="{D3D1EA34-8902-4BBB-9E2E-9B8BC623C313}" srcOrd="0" destOrd="0" presId="urn:microsoft.com/office/officeart/2018/2/layout/IconLabelList"/>
    <dgm:cxn modelId="{097AEFFE-B3D6-430C-BF8A-5C98FE776FAE}" type="presOf" srcId="{286548E7-3B05-4573-BFEC-8B512D7A2726}" destId="{5D35E59D-6485-4FB7-A4DF-283A9540E9AB}" srcOrd="0" destOrd="0" presId="urn:microsoft.com/office/officeart/2018/2/layout/IconLabelList"/>
    <dgm:cxn modelId="{3E3C8B3A-3111-42C4-ADAE-76404493FBAD}" type="presParOf" srcId="{D3D1EA34-8902-4BBB-9E2E-9B8BC623C313}" destId="{08915AE9-07B6-48BA-92C8-6711F7824029}" srcOrd="0" destOrd="0" presId="urn:microsoft.com/office/officeart/2018/2/layout/IconLabelList"/>
    <dgm:cxn modelId="{335C8442-74AD-4C58-9A31-5C85467D47D7}" type="presParOf" srcId="{08915AE9-07B6-48BA-92C8-6711F7824029}" destId="{89BBF4BC-D1B1-452B-9E1B-647DFCF4CBE4}" srcOrd="0" destOrd="0" presId="urn:microsoft.com/office/officeart/2018/2/layout/IconLabelList"/>
    <dgm:cxn modelId="{E4D84C93-20BE-4E80-ABCF-CD12D4B1384A}" type="presParOf" srcId="{08915AE9-07B6-48BA-92C8-6711F7824029}" destId="{A39354FE-08ED-4D9F-ACE4-A252EB4D53EF}" srcOrd="1" destOrd="0" presId="urn:microsoft.com/office/officeart/2018/2/layout/IconLabelList"/>
    <dgm:cxn modelId="{B7D28FC2-E562-4028-B5FA-F72C6A93B9B4}" type="presParOf" srcId="{08915AE9-07B6-48BA-92C8-6711F7824029}" destId="{A78A2F36-5200-4C52-8900-92BF92A398A8}" srcOrd="2" destOrd="0" presId="urn:microsoft.com/office/officeart/2018/2/layout/IconLabelList"/>
    <dgm:cxn modelId="{0BF9A730-F8AA-4EDD-9013-896ACA5C0F0C}" type="presParOf" srcId="{D3D1EA34-8902-4BBB-9E2E-9B8BC623C313}" destId="{1DF0F5CB-1092-48EF-B110-5DDC3F1F9E82}" srcOrd="1" destOrd="0" presId="urn:microsoft.com/office/officeart/2018/2/layout/IconLabelList"/>
    <dgm:cxn modelId="{8494B940-D1A0-4AB8-B9E3-06425731662B}" type="presParOf" srcId="{D3D1EA34-8902-4BBB-9E2E-9B8BC623C313}" destId="{B4DFD739-6856-407B-A2C4-9B4C8F40DF06}" srcOrd="2" destOrd="0" presId="urn:microsoft.com/office/officeart/2018/2/layout/IconLabelList"/>
    <dgm:cxn modelId="{AAA6920C-7C7E-49AA-98F4-56C16DFD3924}" type="presParOf" srcId="{B4DFD739-6856-407B-A2C4-9B4C8F40DF06}" destId="{96202E2E-6D1A-430E-83C8-F84AE4A9E07C}" srcOrd="0" destOrd="0" presId="urn:microsoft.com/office/officeart/2018/2/layout/IconLabelList"/>
    <dgm:cxn modelId="{65D53FD7-4A24-4622-9CAC-71CD09BCE481}" type="presParOf" srcId="{B4DFD739-6856-407B-A2C4-9B4C8F40DF06}" destId="{8ABAB24A-0C11-4D65-AB6F-D4C6EB79E959}" srcOrd="1" destOrd="0" presId="urn:microsoft.com/office/officeart/2018/2/layout/IconLabelList"/>
    <dgm:cxn modelId="{24A0F5D5-80B1-444F-AB1F-DB57EE43839A}" type="presParOf" srcId="{B4DFD739-6856-407B-A2C4-9B4C8F40DF06}" destId="{5D35E59D-6485-4FB7-A4DF-283A9540E9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55541-7276-440D-9AA8-F26FE98184C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F0435AE-F899-4682-8E44-4650EA306F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Say you want to issue share of stocks to the many cofounders (different percentages) for your new startup company that is yet to be registered.</a:t>
          </a:r>
        </a:p>
      </dgm:t>
    </dgm:pt>
    <dgm:pt modelId="{B3A75728-F5E4-4EDF-B41E-B681BF722292}" type="parTrans" cxnId="{8714CF1F-657D-4602-B6DC-9DC959D5AA8F}">
      <dgm:prSet/>
      <dgm:spPr/>
      <dgm:t>
        <a:bodyPr/>
        <a:lstStyle/>
        <a:p>
          <a:endParaRPr lang="en-US"/>
        </a:p>
      </dgm:t>
    </dgm:pt>
    <dgm:pt modelId="{0D944516-A8C7-4AE1-9043-38F149D3B697}" type="sibTrans" cxnId="{8714CF1F-657D-4602-B6DC-9DC959D5AA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C48211-1853-48FA-A035-9AAE6B8F5F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In the Ethereum world, you can represent the shares in the form of “tokens” that can be sold, sold back to the company, transferred, etc.</a:t>
          </a:r>
        </a:p>
      </dgm:t>
    </dgm:pt>
    <dgm:pt modelId="{E8217BCF-49E6-43A4-8B2C-469AB59F6E56}" type="parTrans" cxnId="{BCEB075F-007F-44D3-857C-2D6674899C59}">
      <dgm:prSet/>
      <dgm:spPr/>
      <dgm:t>
        <a:bodyPr/>
        <a:lstStyle/>
        <a:p>
          <a:endParaRPr lang="en-US"/>
        </a:p>
      </dgm:t>
    </dgm:pt>
    <dgm:pt modelId="{F4970BE8-64E9-47B6-8D25-47973F1BBD41}" type="sibTrans" cxnId="{BCEB075F-007F-44D3-857C-2D6674899C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F65BFE-8292-4438-A489-9357DEDCF5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You can create a “token contract” and deploy it in Ethereum blockchain.</a:t>
          </a:r>
        </a:p>
      </dgm:t>
    </dgm:pt>
    <dgm:pt modelId="{C11FA10E-D62F-48BF-B763-A9215F9D4856}" type="parTrans" cxnId="{05CFB0F1-A053-46B0-8B8E-B0CF2AE077AC}">
      <dgm:prSet/>
      <dgm:spPr/>
      <dgm:t>
        <a:bodyPr/>
        <a:lstStyle/>
        <a:p>
          <a:endParaRPr lang="en-US"/>
        </a:p>
      </dgm:t>
    </dgm:pt>
    <dgm:pt modelId="{E95D15DF-D707-44F8-A17C-9471721564E4}" type="sibTrans" cxnId="{05CFB0F1-A053-46B0-8B8E-B0CF2AE077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1CB7DF-A2FA-4E98-98F2-32B8E580D2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Then the tokens can be transferred, sold, etc. </a:t>
          </a:r>
        </a:p>
      </dgm:t>
    </dgm:pt>
    <dgm:pt modelId="{2BC2949D-AF92-42D9-A8F8-F9DF9DD590B1}" type="parTrans" cxnId="{92314BC6-35C8-4B49-97DB-65060889B8E1}">
      <dgm:prSet/>
      <dgm:spPr/>
      <dgm:t>
        <a:bodyPr/>
        <a:lstStyle/>
        <a:p>
          <a:endParaRPr lang="en-US"/>
        </a:p>
      </dgm:t>
    </dgm:pt>
    <dgm:pt modelId="{37995E82-40D2-4867-9004-8E81326E0385}" type="sibTrans" cxnId="{92314BC6-35C8-4B49-97DB-65060889B8E1}">
      <dgm:prSet/>
      <dgm:spPr/>
      <dgm:t>
        <a:bodyPr/>
        <a:lstStyle/>
        <a:p>
          <a:endParaRPr lang="en-US"/>
        </a:p>
      </dgm:t>
    </dgm:pt>
    <dgm:pt modelId="{2DF5A2A3-1B30-474F-9085-80C3FC318FC8}" type="pres">
      <dgm:prSet presAssocID="{D3A55541-7276-440D-9AA8-F26FE98184C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C9288B-17DF-4AE5-87C9-40CC0B5EE3FA}" type="pres">
      <dgm:prSet presAssocID="{D3A55541-7276-440D-9AA8-F26FE98184C2}" presName="container" presStyleCnt="0">
        <dgm:presLayoutVars>
          <dgm:dir/>
          <dgm:resizeHandles val="exact"/>
        </dgm:presLayoutVars>
      </dgm:prSet>
      <dgm:spPr/>
    </dgm:pt>
    <dgm:pt modelId="{96632DD7-BAB4-4E31-BC7F-8B1CB920D3C4}" type="pres">
      <dgm:prSet presAssocID="{FF0435AE-F899-4682-8E44-4650EA306FA8}" presName="compNode" presStyleCnt="0"/>
      <dgm:spPr/>
    </dgm:pt>
    <dgm:pt modelId="{776A35EF-DDB5-4B00-8851-7B0764656889}" type="pres">
      <dgm:prSet presAssocID="{FF0435AE-F899-4682-8E44-4650EA306FA8}" presName="iconBgRect" presStyleLbl="bgShp" presStyleIdx="0" presStyleCnt="4"/>
      <dgm:spPr/>
    </dgm:pt>
    <dgm:pt modelId="{8057BCBE-11BC-4668-8005-4C8F8737E09D}" type="pres">
      <dgm:prSet presAssocID="{FF0435AE-F899-4682-8E44-4650EA306FA8}" presName="iconRect" presStyleLbl="node1" presStyleIdx="0" presStyleCnt="4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log"/>
        </a:ext>
      </dgm:extLst>
    </dgm:pt>
    <dgm:pt modelId="{1B435A7F-F5EA-4107-92B7-3B8368E665CE}" type="pres">
      <dgm:prSet presAssocID="{FF0435AE-F899-4682-8E44-4650EA306FA8}" presName="spaceRect" presStyleCnt="0"/>
      <dgm:spPr/>
    </dgm:pt>
    <dgm:pt modelId="{5F005448-7788-4298-A69C-9DCC39297832}" type="pres">
      <dgm:prSet presAssocID="{FF0435AE-F899-4682-8E44-4650EA306FA8}" presName="textRect" presStyleLbl="revTx" presStyleIdx="0" presStyleCnt="4" custScaleY="16284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BEEABDC-3335-49FF-9600-C525FF6452FC}" type="pres">
      <dgm:prSet presAssocID="{0D944516-A8C7-4AE1-9043-38F149D3B6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16DBB4-D6F3-4AF9-B220-1F37FBF07EF5}" type="pres">
      <dgm:prSet presAssocID="{41C48211-1853-48FA-A035-9AAE6B8F5F3A}" presName="compNode" presStyleCnt="0"/>
      <dgm:spPr/>
    </dgm:pt>
    <dgm:pt modelId="{A67166C2-E7FE-4C4E-A814-98458CFD7068}" type="pres">
      <dgm:prSet presAssocID="{41C48211-1853-48FA-A035-9AAE6B8F5F3A}" presName="iconBgRect" presStyleLbl="bgShp" presStyleIdx="1" presStyleCnt="4"/>
      <dgm:spPr/>
    </dgm:pt>
    <dgm:pt modelId="{80DD6726-D71D-45FD-89CB-E1F8EA236CD7}" type="pres">
      <dgm:prSet presAssocID="{41C48211-1853-48FA-A035-9AAE6B8F5F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ockUp"/>
        </a:ext>
      </dgm:extLst>
    </dgm:pt>
    <dgm:pt modelId="{95AD2438-32DD-45F3-9A97-BB20915198E2}" type="pres">
      <dgm:prSet presAssocID="{41C48211-1853-48FA-A035-9AAE6B8F5F3A}" presName="spaceRect" presStyleCnt="0"/>
      <dgm:spPr/>
    </dgm:pt>
    <dgm:pt modelId="{0AB7AB5B-1864-458A-BA23-6AB7E33F7314}" type="pres">
      <dgm:prSet presAssocID="{41C48211-1853-48FA-A035-9AAE6B8F5F3A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4C9BDB9-1464-4D30-A19B-75F038730AE9}" type="pres">
      <dgm:prSet presAssocID="{F4970BE8-64E9-47B6-8D25-47973F1BBD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49ED360-42E2-42FD-9C40-1EDE0F6587C6}" type="pres">
      <dgm:prSet presAssocID="{BBF65BFE-8292-4438-A489-9357DEDCF50F}" presName="compNode" presStyleCnt="0"/>
      <dgm:spPr/>
    </dgm:pt>
    <dgm:pt modelId="{44DDA5E2-E68E-4A0C-81F8-A188504D5CFA}" type="pres">
      <dgm:prSet presAssocID="{BBF65BFE-8292-4438-A489-9357DEDCF50F}" presName="iconBgRect" presStyleLbl="bgShp" presStyleIdx="2" presStyleCnt="4"/>
      <dgm:spPr/>
    </dgm:pt>
    <dgm:pt modelId="{7E6A182C-7686-45F7-83DC-335C5C1B4BEB}" type="pres">
      <dgm:prSet presAssocID="{BBF65BFE-8292-4438-A489-9357DEDCF5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hishing"/>
        </a:ext>
      </dgm:extLst>
    </dgm:pt>
    <dgm:pt modelId="{07287854-CA62-44CB-B8A6-F61C902E3B29}" type="pres">
      <dgm:prSet presAssocID="{BBF65BFE-8292-4438-A489-9357DEDCF50F}" presName="spaceRect" presStyleCnt="0"/>
      <dgm:spPr/>
    </dgm:pt>
    <dgm:pt modelId="{BA314AC1-00C4-4A31-B775-2E4F173D72EA}" type="pres">
      <dgm:prSet presAssocID="{BBF65BFE-8292-4438-A489-9357DEDCF50F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7ACB8F6-0E4D-4D4A-80B4-D0464AB15A8E}" type="pres">
      <dgm:prSet presAssocID="{E95D15DF-D707-44F8-A17C-9471721564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0A0F4D2-0050-41FE-B78E-4708A7F35038}" type="pres">
      <dgm:prSet presAssocID="{5E1CB7DF-A2FA-4E98-98F2-32B8E580D2D9}" presName="compNode" presStyleCnt="0"/>
      <dgm:spPr/>
    </dgm:pt>
    <dgm:pt modelId="{5D9A4AA7-64AB-4C52-BAA8-1FA601D78AD8}" type="pres">
      <dgm:prSet presAssocID="{5E1CB7DF-A2FA-4E98-98F2-32B8E580D2D9}" presName="iconBgRect" presStyleLbl="bgShp" presStyleIdx="3" presStyleCnt="4"/>
      <dgm:spPr/>
    </dgm:pt>
    <dgm:pt modelId="{9DEF099F-64F2-48BD-A9C7-72CDDFC28B17}" type="pres">
      <dgm:prSet presAssocID="{5E1CB7DF-A2FA-4E98-98F2-32B8E580D2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FabricUnsyncFolder"/>
        </a:ext>
      </dgm:extLst>
    </dgm:pt>
    <dgm:pt modelId="{DFB00F21-D736-4BCE-86ED-EC47A8D3C93C}" type="pres">
      <dgm:prSet presAssocID="{5E1CB7DF-A2FA-4E98-98F2-32B8E580D2D9}" presName="spaceRect" presStyleCnt="0"/>
      <dgm:spPr/>
    </dgm:pt>
    <dgm:pt modelId="{77D0C8E9-6DAE-4B08-875D-0EA2A157363E}" type="pres">
      <dgm:prSet presAssocID="{5E1CB7DF-A2FA-4E98-98F2-32B8E580D2D9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E6227A-1832-496C-8B7E-5B807EEB81BA}" type="presOf" srcId="{D3A55541-7276-440D-9AA8-F26FE98184C2}" destId="{2DF5A2A3-1B30-474F-9085-80C3FC318FC8}" srcOrd="0" destOrd="0" presId="urn:microsoft.com/office/officeart/2018/2/layout/IconCircleList"/>
    <dgm:cxn modelId="{BCEB075F-007F-44D3-857C-2D6674899C59}" srcId="{D3A55541-7276-440D-9AA8-F26FE98184C2}" destId="{41C48211-1853-48FA-A035-9AAE6B8F5F3A}" srcOrd="1" destOrd="0" parTransId="{E8217BCF-49E6-43A4-8B2C-469AB59F6E56}" sibTransId="{F4970BE8-64E9-47B6-8D25-47973F1BBD41}"/>
    <dgm:cxn modelId="{8A3B983B-BBDF-45B9-8D2B-D3D1303E9B45}" type="presOf" srcId="{41C48211-1853-48FA-A035-9AAE6B8F5F3A}" destId="{0AB7AB5B-1864-458A-BA23-6AB7E33F7314}" srcOrd="0" destOrd="0" presId="urn:microsoft.com/office/officeart/2018/2/layout/IconCircleList"/>
    <dgm:cxn modelId="{A72554EE-4941-495A-85C2-FB2E44BAAAEB}" type="presOf" srcId="{F4970BE8-64E9-47B6-8D25-47973F1BBD41}" destId="{04C9BDB9-1464-4D30-A19B-75F038730AE9}" srcOrd="0" destOrd="0" presId="urn:microsoft.com/office/officeart/2018/2/layout/IconCircleList"/>
    <dgm:cxn modelId="{568B64C1-56C9-43A6-A166-7DC3D628C21A}" type="presOf" srcId="{E95D15DF-D707-44F8-A17C-9471721564E4}" destId="{A7ACB8F6-0E4D-4D4A-80B4-D0464AB15A8E}" srcOrd="0" destOrd="0" presId="urn:microsoft.com/office/officeart/2018/2/layout/IconCircleList"/>
    <dgm:cxn modelId="{03B852FB-06D9-4BCB-A18B-360C66B7C5FB}" type="presOf" srcId="{BBF65BFE-8292-4438-A489-9357DEDCF50F}" destId="{BA314AC1-00C4-4A31-B775-2E4F173D72EA}" srcOrd="0" destOrd="0" presId="urn:microsoft.com/office/officeart/2018/2/layout/IconCircleList"/>
    <dgm:cxn modelId="{92314BC6-35C8-4B49-97DB-65060889B8E1}" srcId="{D3A55541-7276-440D-9AA8-F26FE98184C2}" destId="{5E1CB7DF-A2FA-4E98-98F2-32B8E580D2D9}" srcOrd="3" destOrd="0" parTransId="{2BC2949D-AF92-42D9-A8F8-F9DF9DD590B1}" sibTransId="{37995E82-40D2-4867-9004-8E81326E0385}"/>
    <dgm:cxn modelId="{26BD8930-269D-4B83-AEAF-8CD224E07D53}" type="presOf" srcId="{FF0435AE-F899-4682-8E44-4650EA306FA8}" destId="{5F005448-7788-4298-A69C-9DCC39297832}" srcOrd="0" destOrd="0" presId="urn:microsoft.com/office/officeart/2018/2/layout/IconCircleList"/>
    <dgm:cxn modelId="{9F7F7EDD-D061-4B9E-B2FA-0ACD77CFCEDE}" type="presOf" srcId="{5E1CB7DF-A2FA-4E98-98F2-32B8E580D2D9}" destId="{77D0C8E9-6DAE-4B08-875D-0EA2A157363E}" srcOrd="0" destOrd="0" presId="urn:microsoft.com/office/officeart/2018/2/layout/IconCircleList"/>
    <dgm:cxn modelId="{48BA06F2-56EB-4558-B6CE-662531DBE1F7}" type="presOf" srcId="{0D944516-A8C7-4AE1-9043-38F149D3B697}" destId="{4BEEABDC-3335-49FF-9600-C525FF6452FC}" srcOrd="0" destOrd="0" presId="urn:microsoft.com/office/officeart/2018/2/layout/IconCircleList"/>
    <dgm:cxn modelId="{05CFB0F1-A053-46B0-8B8E-B0CF2AE077AC}" srcId="{D3A55541-7276-440D-9AA8-F26FE98184C2}" destId="{BBF65BFE-8292-4438-A489-9357DEDCF50F}" srcOrd="2" destOrd="0" parTransId="{C11FA10E-D62F-48BF-B763-A9215F9D4856}" sibTransId="{E95D15DF-D707-44F8-A17C-9471721564E4}"/>
    <dgm:cxn modelId="{8714CF1F-657D-4602-B6DC-9DC959D5AA8F}" srcId="{D3A55541-7276-440D-9AA8-F26FE98184C2}" destId="{FF0435AE-F899-4682-8E44-4650EA306FA8}" srcOrd="0" destOrd="0" parTransId="{B3A75728-F5E4-4EDF-B41E-B681BF722292}" sibTransId="{0D944516-A8C7-4AE1-9043-38F149D3B697}"/>
    <dgm:cxn modelId="{34CFC3DA-EEF5-4D19-909A-A94B9E456A5C}" type="presParOf" srcId="{2DF5A2A3-1B30-474F-9085-80C3FC318FC8}" destId="{8DC9288B-17DF-4AE5-87C9-40CC0B5EE3FA}" srcOrd="0" destOrd="0" presId="urn:microsoft.com/office/officeart/2018/2/layout/IconCircleList"/>
    <dgm:cxn modelId="{B00050F7-1DB2-4A7A-AF3E-CEFAC200EC12}" type="presParOf" srcId="{8DC9288B-17DF-4AE5-87C9-40CC0B5EE3FA}" destId="{96632DD7-BAB4-4E31-BC7F-8B1CB920D3C4}" srcOrd="0" destOrd="0" presId="urn:microsoft.com/office/officeart/2018/2/layout/IconCircleList"/>
    <dgm:cxn modelId="{AF8C2BAE-F96E-4596-BEBF-DA55C9B7C6C1}" type="presParOf" srcId="{96632DD7-BAB4-4E31-BC7F-8B1CB920D3C4}" destId="{776A35EF-DDB5-4B00-8851-7B0764656889}" srcOrd="0" destOrd="0" presId="urn:microsoft.com/office/officeart/2018/2/layout/IconCircleList"/>
    <dgm:cxn modelId="{2E7767A1-E443-4895-9F5C-83D515EB0DD9}" type="presParOf" srcId="{96632DD7-BAB4-4E31-BC7F-8B1CB920D3C4}" destId="{8057BCBE-11BC-4668-8005-4C8F8737E09D}" srcOrd="1" destOrd="0" presId="urn:microsoft.com/office/officeart/2018/2/layout/IconCircleList"/>
    <dgm:cxn modelId="{F81BBA31-1E98-4533-8DE9-6E3939505053}" type="presParOf" srcId="{96632DD7-BAB4-4E31-BC7F-8B1CB920D3C4}" destId="{1B435A7F-F5EA-4107-92B7-3B8368E665CE}" srcOrd="2" destOrd="0" presId="urn:microsoft.com/office/officeart/2018/2/layout/IconCircleList"/>
    <dgm:cxn modelId="{1C9E16C0-E2E7-4605-8B9A-1EDA059F3C4B}" type="presParOf" srcId="{96632DD7-BAB4-4E31-BC7F-8B1CB920D3C4}" destId="{5F005448-7788-4298-A69C-9DCC39297832}" srcOrd="3" destOrd="0" presId="urn:microsoft.com/office/officeart/2018/2/layout/IconCircleList"/>
    <dgm:cxn modelId="{88D6C91A-6C1D-410A-A95C-DA16C5249A46}" type="presParOf" srcId="{8DC9288B-17DF-4AE5-87C9-40CC0B5EE3FA}" destId="{4BEEABDC-3335-49FF-9600-C525FF6452FC}" srcOrd="1" destOrd="0" presId="urn:microsoft.com/office/officeart/2018/2/layout/IconCircleList"/>
    <dgm:cxn modelId="{4742C914-D72E-44F2-B57D-56EECC9628A0}" type="presParOf" srcId="{8DC9288B-17DF-4AE5-87C9-40CC0B5EE3FA}" destId="{9E16DBB4-D6F3-4AF9-B220-1F37FBF07EF5}" srcOrd="2" destOrd="0" presId="urn:microsoft.com/office/officeart/2018/2/layout/IconCircleList"/>
    <dgm:cxn modelId="{71564251-C2EC-40AB-99CC-B97C958490E8}" type="presParOf" srcId="{9E16DBB4-D6F3-4AF9-B220-1F37FBF07EF5}" destId="{A67166C2-E7FE-4C4E-A814-98458CFD7068}" srcOrd="0" destOrd="0" presId="urn:microsoft.com/office/officeart/2018/2/layout/IconCircleList"/>
    <dgm:cxn modelId="{94BF9B7D-7F60-4720-8373-43E9AFE6A4A1}" type="presParOf" srcId="{9E16DBB4-D6F3-4AF9-B220-1F37FBF07EF5}" destId="{80DD6726-D71D-45FD-89CB-E1F8EA236CD7}" srcOrd="1" destOrd="0" presId="urn:microsoft.com/office/officeart/2018/2/layout/IconCircleList"/>
    <dgm:cxn modelId="{CC658D7F-13B0-4088-BCD6-623F7E499F3F}" type="presParOf" srcId="{9E16DBB4-D6F3-4AF9-B220-1F37FBF07EF5}" destId="{95AD2438-32DD-45F3-9A97-BB20915198E2}" srcOrd="2" destOrd="0" presId="urn:microsoft.com/office/officeart/2018/2/layout/IconCircleList"/>
    <dgm:cxn modelId="{2F451982-77E5-4A5B-9960-91E45BA29EC9}" type="presParOf" srcId="{9E16DBB4-D6F3-4AF9-B220-1F37FBF07EF5}" destId="{0AB7AB5B-1864-458A-BA23-6AB7E33F7314}" srcOrd="3" destOrd="0" presId="urn:microsoft.com/office/officeart/2018/2/layout/IconCircleList"/>
    <dgm:cxn modelId="{9E636E19-66B8-41EE-A4B3-AE65D5FA5A01}" type="presParOf" srcId="{8DC9288B-17DF-4AE5-87C9-40CC0B5EE3FA}" destId="{04C9BDB9-1464-4D30-A19B-75F038730AE9}" srcOrd="3" destOrd="0" presId="urn:microsoft.com/office/officeart/2018/2/layout/IconCircleList"/>
    <dgm:cxn modelId="{09E5A2EE-F73D-421D-8B0D-866B2DEEF696}" type="presParOf" srcId="{8DC9288B-17DF-4AE5-87C9-40CC0B5EE3FA}" destId="{B49ED360-42E2-42FD-9C40-1EDE0F6587C6}" srcOrd="4" destOrd="0" presId="urn:microsoft.com/office/officeart/2018/2/layout/IconCircleList"/>
    <dgm:cxn modelId="{EE3DB545-9E81-4FA0-9CBC-95F36638C0DA}" type="presParOf" srcId="{B49ED360-42E2-42FD-9C40-1EDE0F6587C6}" destId="{44DDA5E2-E68E-4A0C-81F8-A188504D5CFA}" srcOrd="0" destOrd="0" presId="urn:microsoft.com/office/officeart/2018/2/layout/IconCircleList"/>
    <dgm:cxn modelId="{EC8A94AF-E294-459F-AD46-DECF48C3AB49}" type="presParOf" srcId="{B49ED360-42E2-42FD-9C40-1EDE0F6587C6}" destId="{7E6A182C-7686-45F7-83DC-335C5C1B4BEB}" srcOrd="1" destOrd="0" presId="urn:microsoft.com/office/officeart/2018/2/layout/IconCircleList"/>
    <dgm:cxn modelId="{F50CDA9D-5715-4724-B00D-A4D662CDDD33}" type="presParOf" srcId="{B49ED360-42E2-42FD-9C40-1EDE0F6587C6}" destId="{07287854-CA62-44CB-B8A6-F61C902E3B29}" srcOrd="2" destOrd="0" presId="urn:microsoft.com/office/officeart/2018/2/layout/IconCircleList"/>
    <dgm:cxn modelId="{094E8CC4-0401-40DD-9A83-3C4C3652138D}" type="presParOf" srcId="{B49ED360-42E2-42FD-9C40-1EDE0F6587C6}" destId="{BA314AC1-00C4-4A31-B775-2E4F173D72EA}" srcOrd="3" destOrd="0" presId="urn:microsoft.com/office/officeart/2018/2/layout/IconCircleList"/>
    <dgm:cxn modelId="{5EBAB731-CB10-45BF-AB00-2EEEA012910A}" type="presParOf" srcId="{8DC9288B-17DF-4AE5-87C9-40CC0B5EE3FA}" destId="{A7ACB8F6-0E4D-4D4A-80B4-D0464AB15A8E}" srcOrd="5" destOrd="0" presId="urn:microsoft.com/office/officeart/2018/2/layout/IconCircleList"/>
    <dgm:cxn modelId="{0F992B72-FBB1-4148-B394-40A6D608F1AB}" type="presParOf" srcId="{8DC9288B-17DF-4AE5-87C9-40CC0B5EE3FA}" destId="{20A0F4D2-0050-41FE-B78E-4708A7F35038}" srcOrd="6" destOrd="0" presId="urn:microsoft.com/office/officeart/2018/2/layout/IconCircleList"/>
    <dgm:cxn modelId="{5CF1C454-415D-4552-B619-69729E4518C2}" type="presParOf" srcId="{20A0F4D2-0050-41FE-B78E-4708A7F35038}" destId="{5D9A4AA7-64AB-4C52-BAA8-1FA601D78AD8}" srcOrd="0" destOrd="0" presId="urn:microsoft.com/office/officeart/2018/2/layout/IconCircleList"/>
    <dgm:cxn modelId="{60B1AB50-3094-4304-87E6-E9144E8DAD00}" type="presParOf" srcId="{20A0F4D2-0050-41FE-B78E-4708A7F35038}" destId="{9DEF099F-64F2-48BD-A9C7-72CDDFC28B17}" srcOrd="1" destOrd="0" presId="urn:microsoft.com/office/officeart/2018/2/layout/IconCircleList"/>
    <dgm:cxn modelId="{B9723975-C1B0-4F4E-AFB7-1393063D2E6A}" type="presParOf" srcId="{20A0F4D2-0050-41FE-B78E-4708A7F35038}" destId="{DFB00F21-D736-4BCE-86ED-EC47A8D3C93C}" srcOrd="2" destOrd="0" presId="urn:microsoft.com/office/officeart/2018/2/layout/IconCircleList"/>
    <dgm:cxn modelId="{58F49FC3-63E2-4694-9363-6BF4D2AF15EF}" type="presParOf" srcId="{20A0F4D2-0050-41FE-B78E-4708A7F35038}" destId="{77D0C8E9-6DAE-4B08-875D-0EA2A157363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7C1610-0C64-4675-9029-8354F13FD79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F0D6166-3E47-4CF6-9380-057B9B08FD22}">
      <dgm:prSet custT="1"/>
      <dgm:spPr/>
      <dgm:t>
        <a:bodyPr/>
        <a:lstStyle/>
        <a:p>
          <a:pPr>
            <a:defRPr b="1"/>
          </a:pPr>
          <a:r>
            <a:rPr lang="en-US" sz="2400" dirty="0"/>
            <a:t>ERC20 is a “token standard” for creating Ethereum token contracts. </a:t>
          </a:r>
        </a:p>
      </dgm:t>
    </dgm:pt>
    <dgm:pt modelId="{4A3E2B80-C01E-4249-AAA0-AC8E6E2AA694}" type="parTrans" cxnId="{13EC4ED7-F694-400F-94E1-9E0995EDCFE1}">
      <dgm:prSet/>
      <dgm:spPr/>
      <dgm:t>
        <a:bodyPr/>
        <a:lstStyle/>
        <a:p>
          <a:endParaRPr lang="en-US"/>
        </a:p>
      </dgm:t>
    </dgm:pt>
    <dgm:pt modelId="{DAE05341-2321-4936-8396-AAA32D547434}" type="sibTrans" cxnId="{13EC4ED7-F694-400F-94E1-9E0995EDCFE1}">
      <dgm:prSet/>
      <dgm:spPr/>
      <dgm:t>
        <a:bodyPr/>
        <a:lstStyle/>
        <a:p>
          <a:endParaRPr lang="en-US"/>
        </a:p>
      </dgm:t>
    </dgm:pt>
    <dgm:pt modelId="{CC1A2B9D-A01D-47EF-96F5-22BE38874F20}">
      <dgm:prSet/>
      <dgm:spPr/>
      <dgm:t>
        <a:bodyPr/>
        <a:lstStyle/>
        <a:p>
          <a:pPr>
            <a:defRPr b="1"/>
          </a:pPr>
          <a:r>
            <a:rPr lang="en-US"/>
            <a:t>ERC stands for Ethereum Request for Comments. </a:t>
          </a:r>
        </a:p>
      </dgm:t>
    </dgm:pt>
    <dgm:pt modelId="{7FD29CCB-E083-42C1-88E7-83B293B39D66}" type="parTrans" cxnId="{D166D7C6-93E4-4C02-BEC9-020652AEDAC2}">
      <dgm:prSet/>
      <dgm:spPr/>
      <dgm:t>
        <a:bodyPr/>
        <a:lstStyle/>
        <a:p>
          <a:endParaRPr lang="en-US"/>
        </a:p>
      </dgm:t>
    </dgm:pt>
    <dgm:pt modelId="{4A8A1B3D-E1E8-4A37-8187-9DEC48244D91}" type="sibTrans" cxnId="{D166D7C6-93E4-4C02-BEC9-020652AEDAC2}">
      <dgm:prSet/>
      <dgm:spPr/>
      <dgm:t>
        <a:bodyPr/>
        <a:lstStyle/>
        <a:p>
          <a:endParaRPr lang="en-US"/>
        </a:p>
      </dgm:t>
    </dgm:pt>
    <dgm:pt modelId="{FF2F96B4-FEAB-412C-ACD2-D220F62837EC}">
      <dgm:prSet/>
      <dgm:spPr/>
      <dgm:t>
        <a:bodyPr/>
        <a:lstStyle/>
        <a:p>
          <a:pPr>
            <a:defRPr b="1"/>
          </a:pPr>
          <a:r>
            <a:rPr lang="en-US"/>
            <a:t>Any token contract that adheres to the specification follows ERC20.</a:t>
          </a:r>
        </a:p>
      </dgm:t>
    </dgm:pt>
    <dgm:pt modelId="{380F6F60-E497-42D1-86D1-357CE0DE61F8}" type="parTrans" cxnId="{88732313-0551-4F75-B07B-5498487C1AD4}">
      <dgm:prSet/>
      <dgm:spPr/>
      <dgm:t>
        <a:bodyPr/>
        <a:lstStyle/>
        <a:p>
          <a:endParaRPr lang="en-US"/>
        </a:p>
      </dgm:t>
    </dgm:pt>
    <dgm:pt modelId="{264C7B29-7B7E-488B-8525-CE176524114F}" type="sibTrans" cxnId="{88732313-0551-4F75-B07B-5498487C1AD4}">
      <dgm:prSet/>
      <dgm:spPr/>
      <dgm:t>
        <a:bodyPr/>
        <a:lstStyle/>
        <a:p>
          <a:endParaRPr lang="en-US"/>
        </a:p>
      </dgm:t>
    </dgm:pt>
    <dgm:pt modelId="{DCC2654C-B0B3-4C56-BF3B-2DCF6D8E90D6}">
      <dgm:prSet custT="1"/>
      <dgm:spPr/>
      <dgm:t>
        <a:bodyPr/>
        <a:lstStyle/>
        <a:p>
          <a:r>
            <a:rPr lang="en-US" sz="2000" b="1" dirty="0"/>
            <a:t>Can use with any wallets that understand ERC20.</a:t>
          </a:r>
        </a:p>
      </dgm:t>
    </dgm:pt>
    <dgm:pt modelId="{9D627A69-341F-410A-8B16-1EC213D3290F}" type="parTrans" cxnId="{015E5E31-3971-4FEF-BB7E-1C94A2A7533D}">
      <dgm:prSet/>
      <dgm:spPr/>
      <dgm:t>
        <a:bodyPr/>
        <a:lstStyle/>
        <a:p>
          <a:endParaRPr lang="en-US"/>
        </a:p>
      </dgm:t>
    </dgm:pt>
    <dgm:pt modelId="{E12F24BB-B4C9-4B88-A484-B6402B3BDA35}" type="sibTrans" cxnId="{015E5E31-3971-4FEF-BB7E-1C94A2A7533D}">
      <dgm:prSet/>
      <dgm:spPr/>
      <dgm:t>
        <a:bodyPr/>
        <a:lstStyle/>
        <a:p>
          <a:endParaRPr lang="en-US"/>
        </a:p>
      </dgm:t>
    </dgm:pt>
    <dgm:pt modelId="{11CF9D58-118E-4801-AC19-65C01E9C9FF2}">
      <dgm:prSet custT="1"/>
      <dgm:spPr/>
      <dgm:t>
        <a:bodyPr/>
        <a:lstStyle/>
        <a:p>
          <a:r>
            <a:rPr lang="en-US" sz="2000" b="1" dirty="0"/>
            <a:t>Most ICOs (Initial Coin Offerings) have adhered to ERC20 </a:t>
          </a:r>
        </a:p>
      </dgm:t>
    </dgm:pt>
    <dgm:pt modelId="{8C1DBFED-08C4-4324-8793-ADCECDE69A4F}" type="parTrans" cxnId="{59A977F7-97B7-4358-B3A8-64F87DA77457}">
      <dgm:prSet/>
      <dgm:spPr/>
      <dgm:t>
        <a:bodyPr/>
        <a:lstStyle/>
        <a:p>
          <a:endParaRPr lang="en-US"/>
        </a:p>
      </dgm:t>
    </dgm:pt>
    <dgm:pt modelId="{04CE1888-4315-45CB-B31A-440C805D98FA}" type="sibTrans" cxnId="{59A977F7-97B7-4358-B3A8-64F87DA77457}">
      <dgm:prSet/>
      <dgm:spPr/>
      <dgm:t>
        <a:bodyPr/>
        <a:lstStyle/>
        <a:p>
          <a:endParaRPr lang="en-US"/>
        </a:p>
      </dgm:t>
    </dgm:pt>
    <dgm:pt modelId="{AB2A10B2-57EC-4DA3-B609-4715E309F99C}" type="pres">
      <dgm:prSet presAssocID="{597C1610-0C64-4675-9029-8354F13FD79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2BA814-69AF-4EE3-B586-4000C645CC44}" type="pres">
      <dgm:prSet presAssocID="{4F0D6166-3E47-4CF6-9380-057B9B08FD22}" presName="compNode" presStyleCnt="0"/>
      <dgm:spPr/>
    </dgm:pt>
    <dgm:pt modelId="{0D1C8FB6-EE33-4FA0-A6E1-0C7167723997}" type="pres">
      <dgm:prSet presAssocID="{4F0D6166-3E47-4CF6-9380-057B9B08FD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644FF74-F20E-47CF-B4A1-0759050EC4BD}" type="pres">
      <dgm:prSet presAssocID="{4F0D6166-3E47-4CF6-9380-057B9B08FD22}" presName="iconSpace" presStyleCnt="0"/>
      <dgm:spPr/>
    </dgm:pt>
    <dgm:pt modelId="{78E76E57-5423-4D32-ADD9-4D4C56FA595B}" type="pres">
      <dgm:prSet presAssocID="{4F0D6166-3E47-4CF6-9380-057B9B08FD22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7733DC-7F6B-4F84-A3CD-A7E9DE45E729}" type="pres">
      <dgm:prSet presAssocID="{4F0D6166-3E47-4CF6-9380-057B9B08FD22}" presName="txSpace" presStyleCnt="0"/>
      <dgm:spPr/>
    </dgm:pt>
    <dgm:pt modelId="{E153A7AB-BEE7-4E9F-9B35-BF23652215AF}" type="pres">
      <dgm:prSet presAssocID="{4F0D6166-3E47-4CF6-9380-057B9B08FD22}" presName="desTx" presStyleLbl="revTx" presStyleIdx="1" presStyleCnt="6">
        <dgm:presLayoutVars/>
      </dgm:prSet>
      <dgm:spPr/>
    </dgm:pt>
    <dgm:pt modelId="{D86855E5-9384-4EE5-AB69-35ACC0112A1E}" type="pres">
      <dgm:prSet presAssocID="{DAE05341-2321-4936-8396-AAA32D547434}" presName="sibTrans" presStyleCnt="0"/>
      <dgm:spPr/>
    </dgm:pt>
    <dgm:pt modelId="{50E224B4-AD6B-4472-BF36-10E70CE01B7C}" type="pres">
      <dgm:prSet presAssocID="{CC1A2B9D-A01D-47EF-96F5-22BE38874F20}" presName="compNode" presStyleCnt="0"/>
      <dgm:spPr/>
    </dgm:pt>
    <dgm:pt modelId="{0EDD3D76-8C29-46AD-9186-94197E57267C}" type="pres">
      <dgm:prSet presAssocID="{CC1A2B9D-A01D-47EF-96F5-22BE38874F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084B93C-AD29-4B26-B6E9-71A855571245}" type="pres">
      <dgm:prSet presAssocID="{CC1A2B9D-A01D-47EF-96F5-22BE38874F20}" presName="iconSpace" presStyleCnt="0"/>
      <dgm:spPr/>
    </dgm:pt>
    <dgm:pt modelId="{10AA2629-848B-4458-B0D2-3DCA7F5688D2}" type="pres">
      <dgm:prSet presAssocID="{CC1A2B9D-A01D-47EF-96F5-22BE38874F20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0F4F413-FCA4-41D2-B635-848C456869D5}" type="pres">
      <dgm:prSet presAssocID="{CC1A2B9D-A01D-47EF-96F5-22BE38874F20}" presName="txSpace" presStyleCnt="0"/>
      <dgm:spPr/>
    </dgm:pt>
    <dgm:pt modelId="{5BD231D2-E17C-4006-9626-DE5C4252BCB0}" type="pres">
      <dgm:prSet presAssocID="{CC1A2B9D-A01D-47EF-96F5-22BE38874F20}" presName="desTx" presStyleLbl="revTx" presStyleIdx="3" presStyleCnt="6">
        <dgm:presLayoutVars/>
      </dgm:prSet>
      <dgm:spPr/>
    </dgm:pt>
    <dgm:pt modelId="{682189B2-EF76-4ABB-AAC2-846C133558DE}" type="pres">
      <dgm:prSet presAssocID="{4A8A1B3D-E1E8-4A37-8187-9DEC48244D91}" presName="sibTrans" presStyleCnt="0"/>
      <dgm:spPr/>
    </dgm:pt>
    <dgm:pt modelId="{96CA6E33-E54E-40E3-BE0F-E7014EB78F78}" type="pres">
      <dgm:prSet presAssocID="{FF2F96B4-FEAB-412C-ACD2-D220F62837EC}" presName="compNode" presStyleCnt="0"/>
      <dgm:spPr/>
    </dgm:pt>
    <dgm:pt modelId="{3CCDBCAA-A047-4F03-B01F-C225DEADD4A7}" type="pres">
      <dgm:prSet presAssocID="{FF2F96B4-FEAB-412C-ACD2-D220F62837E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57FFAA3A-C2B2-409B-9B18-0F3A46F2C594}" type="pres">
      <dgm:prSet presAssocID="{FF2F96B4-FEAB-412C-ACD2-D220F62837EC}" presName="iconSpace" presStyleCnt="0"/>
      <dgm:spPr/>
    </dgm:pt>
    <dgm:pt modelId="{E0EB5A22-3910-41CF-8992-4234AE774E6E}" type="pres">
      <dgm:prSet presAssocID="{FF2F96B4-FEAB-412C-ACD2-D220F62837EC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C026376-2EEC-42D1-8470-BCBD9496B1ED}" type="pres">
      <dgm:prSet presAssocID="{FF2F96B4-FEAB-412C-ACD2-D220F62837EC}" presName="txSpace" presStyleCnt="0"/>
      <dgm:spPr/>
    </dgm:pt>
    <dgm:pt modelId="{96C09C7C-7045-43DF-BE47-3CB8B0A9C798}" type="pres">
      <dgm:prSet presAssocID="{FF2F96B4-FEAB-412C-ACD2-D220F62837EC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F211AC95-77AF-4EE1-B6C1-B02157AC261C}" type="presOf" srcId="{11CF9D58-118E-4801-AC19-65C01E9C9FF2}" destId="{96C09C7C-7045-43DF-BE47-3CB8B0A9C798}" srcOrd="0" destOrd="1" presId="urn:microsoft.com/office/officeart/2018/2/layout/IconLabelDescriptionList"/>
    <dgm:cxn modelId="{88732313-0551-4F75-B07B-5498487C1AD4}" srcId="{597C1610-0C64-4675-9029-8354F13FD79B}" destId="{FF2F96B4-FEAB-412C-ACD2-D220F62837EC}" srcOrd="2" destOrd="0" parTransId="{380F6F60-E497-42D1-86D1-357CE0DE61F8}" sibTransId="{264C7B29-7B7E-488B-8525-CE176524114F}"/>
    <dgm:cxn modelId="{D166D7C6-93E4-4C02-BEC9-020652AEDAC2}" srcId="{597C1610-0C64-4675-9029-8354F13FD79B}" destId="{CC1A2B9D-A01D-47EF-96F5-22BE38874F20}" srcOrd="1" destOrd="0" parTransId="{7FD29CCB-E083-42C1-88E7-83B293B39D66}" sibTransId="{4A8A1B3D-E1E8-4A37-8187-9DEC48244D91}"/>
    <dgm:cxn modelId="{015E5E31-3971-4FEF-BB7E-1C94A2A7533D}" srcId="{FF2F96B4-FEAB-412C-ACD2-D220F62837EC}" destId="{DCC2654C-B0B3-4C56-BF3B-2DCF6D8E90D6}" srcOrd="0" destOrd="0" parTransId="{9D627A69-341F-410A-8B16-1EC213D3290F}" sibTransId="{E12F24BB-B4C9-4B88-A484-B6402B3BDA35}"/>
    <dgm:cxn modelId="{59A977F7-97B7-4358-B3A8-64F87DA77457}" srcId="{FF2F96B4-FEAB-412C-ACD2-D220F62837EC}" destId="{11CF9D58-118E-4801-AC19-65C01E9C9FF2}" srcOrd="1" destOrd="0" parTransId="{8C1DBFED-08C4-4324-8793-ADCECDE69A4F}" sibTransId="{04CE1888-4315-45CB-B31A-440C805D98FA}"/>
    <dgm:cxn modelId="{B3BC0C7C-DCBE-40B4-AE6B-7F278F169715}" type="presOf" srcId="{FF2F96B4-FEAB-412C-ACD2-D220F62837EC}" destId="{E0EB5A22-3910-41CF-8992-4234AE774E6E}" srcOrd="0" destOrd="0" presId="urn:microsoft.com/office/officeart/2018/2/layout/IconLabelDescriptionList"/>
    <dgm:cxn modelId="{AE8C603B-0E13-46D5-B6E7-C83CC7B76EA1}" type="presOf" srcId="{DCC2654C-B0B3-4C56-BF3B-2DCF6D8E90D6}" destId="{96C09C7C-7045-43DF-BE47-3CB8B0A9C798}" srcOrd="0" destOrd="0" presId="urn:microsoft.com/office/officeart/2018/2/layout/IconLabelDescriptionList"/>
    <dgm:cxn modelId="{8EE53002-F709-410A-85EA-088CF01DFD64}" type="presOf" srcId="{4F0D6166-3E47-4CF6-9380-057B9B08FD22}" destId="{78E76E57-5423-4D32-ADD9-4D4C56FA595B}" srcOrd="0" destOrd="0" presId="urn:microsoft.com/office/officeart/2018/2/layout/IconLabelDescriptionList"/>
    <dgm:cxn modelId="{13EC4ED7-F694-400F-94E1-9E0995EDCFE1}" srcId="{597C1610-0C64-4675-9029-8354F13FD79B}" destId="{4F0D6166-3E47-4CF6-9380-057B9B08FD22}" srcOrd="0" destOrd="0" parTransId="{4A3E2B80-C01E-4249-AAA0-AC8E6E2AA694}" sibTransId="{DAE05341-2321-4936-8396-AAA32D547434}"/>
    <dgm:cxn modelId="{33F9853E-D19D-4292-9EA5-C06D91AC616A}" type="presOf" srcId="{597C1610-0C64-4675-9029-8354F13FD79B}" destId="{AB2A10B2-57EC-4DA3-B609-4715E309F99C}" srcOrd="0" destOrd="0" presId="urn:microsoft.com/office/officeart/2018/2/layout/IconLabelDescriptionList"/>
    <dgm:cxn modelId="{FE0C7ED4-3A31-4E18-B85F-2B79F549A6C1}" type="presOf" srcId="{CC1A2B9D-A01D-47EF-96F5-22BE38874F20}" destId="{10AA2629-848B-4458-B0D2-3DCA7F5688D2}" srcOrd="0" destOrd="0" presId="urn:microsoft.com/office/officeart/2018/2/layout/IconLabelDescriptionList"/>
    <dgm:cxn modelId="{8D69A0D0-05B7-454E-A2E3-8938DFD5C0C4}" type="presParOf" srcId="{AB2A10B2-57EC-4DA3-B609-4715E309F99C}" destId="{B32BA814-69AF-4EE3-B586-4000C645CC44}" srcOrd="0" destOrd="0" presId="urn:microsoft.com/office/officeart/2018/2/layout/IconLabelDescriptionList"/>
    <dgm:cxn modelId="{BF23383A-0C37-41BA-8034-9A336505AA93}" type="presParOf" srcId="{B32BA814-69AF-4EE3-B586-4000C645CC44}" destId="{0D1C8FB6-EE33-4FA0-A6E1-0C7167723997}" srcOrd="0" destOrd="0" presId="urn:microsoft.com/office/officeart/2018/2/layout/IconLabelDescriptionList"/>
    <dgm:cxn modelId="{8B3DEADD-F5D7-47E8-9339-A16A616DFEDE}" type="presParOf" srcId="{B32BA814-69AF-4EE3-B586-4000C645CC44}" destId="{6644FF74-F20E-47CF-B4A1-0759050EC4BD}" srcOrd="1" destOrd="0" presId="urn:microsoft.com/office/officeart/2018/2/layout/IconLabelDescriptionList"/>
    <dgm:cxn modelId="{30B1DC82-C20D-481E-B6D3-15776480C0C2}" type="presParOf" srcId="{B32BA814-69AF-4EE3-B586-4000C645CC44}" destId="{78E76E57-5423-4D32-ADD9-4D4C56FA595B}" srcOrd="2" destOrd="0" presId="urn:microsoft.com/office/officeart/2018/2/layout/IconLabelDescriptionList"/>
    <dgm:cxn modelId="{70A2D111-BD34-4277-B0D4-36458C62D955}" type="presParOf" srcId="{B32BA814-69AF-4EE3-B586-4000C645CC44}" destId="{E47733DC-7F6B-4F84-A3CD-A7E9DE45E729}" srcOrd="3" destOrd="0" presId="urn:microsoft.com/office/officeart/2018/2/layout/IconLabelDescriptionList"/>
    <dgm:cxn modelId="{E975FD4D-4872-4BF2-B989-2C8CD501B40A}" type="presParOf" srcId="{B32BA814-69AF-4EE3-B586-4000C645CC44}" destId="{E153A7AB-BEE7-4E9F-9B35-BF23652215AF}" srcOrd="4" destOrd="0" presId="urn:microsoft.com/office/officeart/2018/2/layout/IconLabelDescriptionList"/>
    <dgm:cxn modelId="{73E5E4DF-7471-49EA-9600-EDECFA43FBA9}" type="presParOf" srcId="{AB2A10B2-57EC-4DA3-B609-4715E309F99C}" destId="{D86855E5-9384-4EE5-AB69-35ACC0112A1E}" srcOrd="1" destOrd="0" presId="urn:microsoft.com/office/officeart/2018/2/layout/IconLabelDescriptionList"/>
    <dgm:cxn modelId="{4A94EAA4-FE4A-44F4-9E56-E4F3B0BC2C52}" type="presParOf" srcId="{AB2A10B2-57EC-4DA3-B609-4715E309F99C}" destId="{50E224B4-AD6B-4472-BF36-10E70CE01B7C}" srcOrd="2" destOrd="0" presId="urn:microsoft.com/office/officeart/2018/2/layout/IconLabelDescriptionList"/>
    <dgm:cxn modelId="{FD2012BE-6361-45AE-AA7B-AAEB11DB540B}" type="presParOf" srcId="{50E224B4-AD6B-4472-BF36-10E70CE01B7C}" destId="{0EDD3D76-8C29-46AD-9186-94197E57267C}" srcOrd="0" destOrd="0" presId="urn:microsoft.com/office/officeart/2018/2/layout/IconLabelDescriptionList"/>
    <dgm:cxn modelId="{6DAD26BA-5C1A-4190-BD9E-F20CDD2D73BD}" type="presParOf" srcId="{50E224B4-AD6B-4472-BF36-10E70CE01B7C}" destId="{2084B93C-AD29-4B26-B6E9-71A855571245}" srcOrd="1" destOrd="0" presId="urn:microsoft.com/office/officeart/2018/2/layout/IconLabelDescriptionList"/>
    <dgm:cxn modelId="{BD739CCB-8DC2-4FFB-8D3E-F17F7C8F10C0}" type="presParOf" srcId="{50E224B4-AD6B-4472-BF36-10E70CE01B7C}" destId="{10AA2629-848B-4458-B0D2-3DCA7F5688D2}" srcOrd="2" destOrd="0" presId="urn:microsoft.com/office/officeart/2018/2/layout/IconLabelDescriptionList"/>
    <dgm:cxn modelId="{93E69B8E-457A-40C1-8601-CDF293DD316F}" type="presParOf" srcId="{50E224B4-AD6B-4472-BF36-10E70CE01B7C}" destId="{A0F4F413-FCA4-41D2-B635-848C456869D5}" srcOrd="3" destOrd="0" presId="urn:microsoft.com/office/officeart/2018/2/layout/IconLabelDescriptionList"/>
    <dgm:cxn modelId="{02D09239-E513-4619-809C-048DB6FFE748}" type="presParOf" srcId="{50E224B4-AD6B-4472-BF36-10E70CE01B7C}" destId="{5BD231D2-E17C-4006-9626-DE5C4252BCB0}" srcOrd="4" destOrd="0" presId="urn:microsoft.com/office/officeart/2018/2/layout/IconLabelDescriptionList"/>
    <dgm:cxn modelId="{BBD3635A-546E-4DE7-8BCE-B023CF538F2A}" type="presParOf" srcId="{AB2A10B2-57EC-4DA3-B609-4715E309F99C}" destId="{682189B2-EF76-4ABB-AAC2-846C133558DE}" srcOrd="3" destOrd="0" presId="urn:microsoft.com/office/officeart/2018/2/layout/IconLabelDescriptionList"/>
    <dgm:cxn modelId="{26DC6E3A-5CDF-4E15-A313-9BD2E4CA3FF4}" type="presParOf" srcId="{AB2A10B2-57EC-4DA3-B609-4715E309F99C}" destId="{96CA6E33-E54E-40E3-BE0F-E7014EB78F78}" srcOrd="4" destOrd="0" presId="urn:microsoft.com/office/officeart/2018/2/layout/IconLabelDescriptionList"/>
    <dgm:cxn modelId="{5C0871A4-817E-428E-8464-84CA1975306B}" type="presParOf" srcId="{96CA6E33-E54E-40E3-BE0F-E7014EB78F78}" destId="{3CCDBCAA-A047-4F03-B01F-C225DEADD4A7}" srcOrd="0" destOrd="0" presId="urn:microsoft.com/office/officeart/2018/2/layout/IconLabelDescriptionList"/>
    <dgm:cxn modelId="{933EF056-DD82-4176-B4DA-FFD3AA9B40E4}" type="presParOf" srcId="{96CA6E33-E54E-40E3-BE0F-E7014EB78F78}" destId="{57FFAA3A-C2B2-409B-9B18-0F3A46F2C594}" srcOrd="1" destOrd="0" presId="urn:microsoft.com/office/officeart/2018/2/layout/IconLabelDescriptionList"/>
    <dgm:cxn modelId="{EBD677BE-641D-4314-A8C5-A02D6EFD6B15}" type="presParOf" srcId="{96CA6E33-E54E-40E3-BE0F-E7014EB78F78}" destId="{E0EB5A22-3910-41CF-8992-4234AE774E6E}" srcOrd="2" destOrd="0" presId="urn:microsoft.com/office/officeart/2018/2/layout/IconLabelDescriptionList"/>
    <dgm:cxn modelId="{2182AB38-D41F-432D-8D9D-E887B6FB5C28}" type="presParOf" srcId="{96CA6E33-E54E-40E3-BE0F-E7014EB78F78}" destId="{0C026376-2EEC-42D1-8470-BCBD9496B1ED}" srcOrd="3" destOrd="0" presId="urn:microsoft.com/office/officeart/2018/2/layout/IconLabelDescriptionList"/>
    <dgm:cxn modelId="{65687730-B4F7-43EF-AE0D-C883EA085DD8}" type="presParOf" srcId="{96CA6E33-E54E-40E3-BE0F-E7014EB78F78}" destId="{96C09C7C-7045-43DF-BE47-3CB8B0A9C79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BF4BC-D1B1-452B-9E1B-647DFCF4CBE4}">
      <dsp:nvSpPr>
        <dsp:cNvPr id="0" name=""/>
        <dsp:cNvSpPr/>
      </dsp:nvSpPr>
      <dsp:spPr>
        <a:xfrm>
          <a:off x="1747800" y="12486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A2F36-5200-4C52-8900-92BF92A398A8}">
      <dsp:nvSpPr>
        <dsp:cNvPr id="0" name=""/>
        <dsp:cNvSpPr/>
      </dsp:nvSpPr>
      <dsp:spPr>
        <a:xfrm>
          <a:off x="559800" y="253919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>
              <a:hlinkClick xmlns:r="http://schemas.openxmlformats.org/officeDocument/2006/relationships" r:id="rId5"/>
            </a:rPr>
            <a:t>LinkedIn</a:t>
          </a:r>
          <a:endParaRPr lang="en-US" sz="5000" kern="1200"/>
        </a:p>
      </dsp:txBody>
      <dsp:txXfrm>
        <a:off x="559800" y="2539199"/>
        <a:ext cx="4320000" cy="720000"/>
      </dsp:txXfrm>
    </dsp:sp>
    <dsp:sp modelId="{96202E2E-6D1A-430E-83C8-F84AE4A9E07C}">
      <dsp:nvSpPr>
        <dsp:cNvPr id="0" name=""/>
        <dsp:cNvSpPr/>
      </dsp:nvSpPr>
      <dsp:spPr>
        <a:xfrm>
          <a:off x="6823800" y="124867"/>
          <a:ext cx="1944000" cy="194400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5E59D-6485-4FB7-A4DF-283A9540E9AB}">
      <dsp:nvSpPr>
        <dsp:cNvPr id="0" name=""/>
        <dsp:cNvSpPr/>
      </dsp:nvSpPr>
      <dsp:spPr>
        <a:xfrm>
          <a:off x="5635800" y="253919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>
              <a:hlinkClick xmlns:r="http://schemas.openxmlformats.org/officeDocument/2006/relationships" r:id="rId8"/>
            </a:rPr>
            <a:t>Twiiter</a:t>
          </a:r>
          <a:endParaRPr lang="en-US" sz="5000" kern="1200"/>
        </a:p>
      </dsp:txBody>
      <dsp:txXfrm>
        <a:off x="5635800" y="253919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A35EF-DDB5-4B00-8851-7B0764656889}">
      <dsp:nvSpPr>
        <dsp:cNvPr id="0" name=""/>
        <dsp:cNvSpPr/>
      </dsp:nvSpPr>
      <dsp:spPr>
        <a:xfrm>
          <a:off x="134263" y="898190"/>
          <a:ext cx="1548696" cy="15486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7BCBE-11BC-4668-8005-4C8F8737E09D}">
      <dsp:nvSpPr>
        <dsp:cNvPr id="0" name=""/>
        <dsp:cNvSpPr/>
      </dsp:nvSpPr>
      <dsp:spPr>
        <a:xfrm>
          <a:off x="459489" y="1223416"/>
          <a:ext cx="898243" cy="89824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05448-7788-4298-A69C-9DCC39297832}">
      <dsp:nvSpPr>
        <dsp:cNvPr id="0" name=""/>
        <dsp:cNvSpPr/>
      </dsp:nvSpPr>
      <dsp:spPr>
        <a:xfrm>
          <a:off x="2014822" y="411551"/>
          <a:ext cx="3650498" cy="2521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Say you want to issue share of stocks to the many cofounders (different percentages) for your new startup company that is yet to be registered.</a:t>
          </a:r>
        </a:p>
      </dsp:txBody>
      <dsp:txXfrm>
        <a:off x="2014822" y="411551"/>
        <a:ext cx="3650498" cy="2521974"/>
      </dsp:txXfrm>
    </dsp:sp>
    <dsp:sp modelId="{A67166C2-E7FE-4C4E-A814-98458CFD7068}">
      <dsp:nvSpPr>
        <dsp:cNvPr id="0" name=""/>
        <dsp:cNvSpPr/>
      </dsp:nvSpPr>
      <dsp:spPr>
        <a:xfrm>
          <a:off x="6301392" y="898190"/>
          <a:ext cx="1548696" cy="15486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D6726-D71D-45FD-89CB-E1F8EA236CD7}">
      <dsp:nvSpPr>
        <dsp:cNvPr id="0" name=""/>
        <dsp:cNvSpPr/>
      </dsp:nvSpPr>
      <dsp:spPr>
        <a:xfrm>
          <a:off x="6626618" y="1223416"/>
          <a:ext cx="898243" cy="898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AB5B-1864-458A-BA23-6AB7E33F7314}">
      <dsp:nvSpPr>
        <dsp:cNvPr id="0" name=""/>
        <dsp:cNvSpPr/>
      </dsp:nvSpPr>
      <dsp:spPr>
        <a:xfrm>
          <a:off x="8181951" y="898190"/>
          <a:ext cx="3650498" cy="1548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In the Ethereum world, you can represent the shares in the form of “tokens” that can be sold, sold back to the company, transferred, etc.</a:t>
          </a:r>
        </a:p>
      </dsp:txBody>
      <dsp:txXfrm>
        <a:off x="8181951" y="898190"/>
        <a:ext cx="3650498" cy="1548696"/>
      </dsp:txXfrm>
    </dsp:sp>
    <dsp:sp modelId="{44DDA5E2-E68E-4A0C-81F8-A188504D5CFA}">
      <dsp:nvSpPr>
        <dsp:cNvPr id="0" name=""/>
        <dsp:cNvSpPr/>
      </dsp:nvSpPr>
      <dsp:spPr>
        <a:xfrm>
          <a:off x="134263" y="3935865"/>
          <a:ext cx="1548696" cy="15486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A182C-7686-45F7-83DC-335C5C1B4BEB}">
      <dsp:nvSpPr>
        <dsp:cNvPr id="0" name=""/>
        <dsp:cNvSpPr/>
      </dsp:nvSpPr>
      <dsp:spPr>
        <a:xfrm>
          <a:off x="459489" y="4261091"/>
          <a:ext cx="898243" cy="898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14AC1-00C4-4A31-B775-2E4F173D72EA}">
      <dsp:nvSpPr>
        <dsp:cNvPr id="0" name=""/>
        <dsp:cNvSpPr/>
      </dsp:nvSpPr>
      <dsp:spPr>
        <a:xfrm>
          <a:off x="2014822" y="3935865"/>
          <a:ext cx="3650498" cy="1548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You can create a “token contract” and deploy it in Ethereum blockchain.</a:t>
          </a:r>
        </a:p>
      </dsp:txBody>
      <dsp:txXfrm>
        <a:off x="2014822" y="3935865"/>
        <a:ext cx="3650498" cy="1548696"/>
      </dsp:txXfrm>
    </dsp:sp>
    <dsp:sp modelId="{5D9A4AA7-64AB-4C52-BAA8-1FA601D78AD8}">
      <dsp:nvSpPr>
        <dsp:cNvPr id="0" name=""/>
        <dsp:cNvSpPr/>
      </dsp:nvSpPr>
      <dsp:spPr>
        <a:xfrm>
          <a:off x="6301392" y="3935865"/>
          <a:ext cx="1548696" cy="15486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F099F-64F2-48BD-A9C7-72CDDFC28B17}">
      <dsp:nvSpPr>
        <dsp:cNvPr id="0" name=""/>
        <dsp:cNvSpPr/>
      </dsp:nvSpPr>
      <dsp:spPr>
        <a:xfrm>
          <a:off x="6626618" y="4261091"/>
          <a:ext cx="898243" cy="8982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0C8E9-6DAE-4B08-875D-0EA2A157363E}">
      <dsp:nvSpPr>
        <dsp:cNvPr id="0" name=""/>
        <dsp:cNvSpPr/>
      </dsp:nvSpPr>
      <dsp:spPr>
        <a:xfrm>
          <a:off x="8181951" y="3935865"/>
          <a:ext cx="3650498" cy="1548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Then the tokens can be transferred, sold, etc. </a:t>
          </a:r>
        </a:p>
      </dsp:txBody>
      <dsp:txXfrm>
        <a:off x="8181951" y="3935865"/>
        <a:ext cx="3650498" cy="15486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C8FB6-EE33-4FA0-A6E1-0C7167723997}">
      <dsp:nvSpPr>
        <dsp:cNvPr id="0" name=""/>
        <dsp:cNvSpPr/>
      </dsp:nvSpPr>
      <dsp:spPr>
        <a:xfrm>
          <a:off x="102" y="996647"/>
          <a:ext cx="1255078" cy="125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76E57-5423-4D32-ADD9-4D4C56FA595B}">
      <dsp:nvSpPr>
        <dsp:cNvPr id="0" name=""/>
        <dsp:cNvSpPr/>
      </dsp:nvSpPr>
      <dsp:spPr>
        <a:xfrm>
          <a:off x="102" y="2413041"/>
          <a:ext cx="3585937" cy="1008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400" kern="1200" dirty="0"/>
            <a:t>ERC20 is a “token standard” for creating Ethereum token contracts. </a:t>
          </a:r>
        </a:p>
      </dsp:txBody>
      <dsp:txXfrm>
        <a:off x="102" y="2413041"/>
        <a:ext cx="3585937" cy="1008544"/>
      </dsp:txXfrm>
    </dsp:sp>
    <dsp:sp modelId="{E153A7AB-BEE7-4E9F-9B35-BF23652215AF}">
      <dsp:nvSpPr>
        <dsp:cNvPr id="0" name=""/>
        <dsp:cNvSpPr/>
      </dsp:nvSpPr>
      <dsp:spPr>
        <a:xfrm>
          <a:off x="102" y="3496616"/>
          <a:ext cx="3585937" cy="1251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DD3D76-8C29-46AD-9186-94197E57267C}">
      <dsp:nvSpPr>
        <dsp:cNvPr id="0" name=""/>
        <dsp:cNvSpPr/>
      </dsp:nvSpPr>
      <dsp:spPr>
        <a:xfrm>
          <a:off x="4213579" y="996647"/>
          <a:ext cx="1255078" cy="125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A2629-848B-4458-B0D2-3DCA7F5688D2}">
      <dsp:nvSpPr>
        <dsp:cNvPr id="0" name=""/>
        <dsp:cNvSpPr/>
      </dsp:nvSpPr>
      <dsp:spPr>
        <a:xfrm>
          <a:off x="4213579" y="2413041"/>
          <a:ext cx="3585937" cy="1008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400" kern="1200"/>
            <a:t>ERC stands for Ethereum Request for Comments. </a:t>
          </a:r>
        </a:p>
      </dsp:txBody>
      <dsp:txXfrm>
        <a:off x="4213579" y="2413041"/>
        <a:ext cx="3585937" cy="1008544"/>
      </dsp:txXfrm>
    </dsp:sp>
    <dsp:sp modelId="{5BD231D2-E17C-4006-9626-DE5C4252BCB0}">
      <dsp:nvSpPr>
        <dsp:cNvPr id="0" name=""/>
        <dsp:cNvSpPr/>
      </dsp:nvSpPr>
      <dsp:spPr>
        <a:xfrm>
          <a:off x="4213579" y="3496616"/>
          <a:ext cx="3585937" cy="1251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DBCAA-A047-4F03-B01F-C225DEADD4A7}">
      <dsp:nvSpPr>
        <dsp:cNvPr id="0" name=""/>
        <dsp:cNvSpPr/>
      </dsp:nvSpPr>
      <dsp:spPr>
        <a:xfrm>
          <a:off x="8427055" y="996647"/>
          <a:ext cx="1255078" cy="125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B5A22-3910-41CF-8992-4234AE774E6E}">
      <dsp:nvSpPr>
        <dsp:cNvPr id="0" name=""/>
        <dsp:cNvSpPr/>
      </dsp:nvSpPr>
      <dsp:spPr>
        <a:xfrm>
          <a:off x="8427055" y="2413041"/>
          <a:ext cx="3585937" cy="1008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400" kern="1200"/>
            <a:t>Any token contract that adheres to the specification follows ERC20.</a:t>
          </a:r>
        </a:p>
      </dsp:txBody>
      <dsp:txXfrm>
        <a:off x="8427055" y="2413041"/>
        <a:ext cx="3585937" cy="1008544"/>
      </dsp:txXfrm>
    </dsp:sp>
    <dsp:sp modelId="{96C09C7C-7045-43DF-BE47-3CB8B0A9C798}">
      <dsp:nvSpPr>
        <dsp:cNvPr id="0" name=""/>
        <dsp:cNvSpPr/>
      </dsp:nvSpPr>
      <dsp:spPr>
        <a:xfrm>
          <a:off x="8427055" y="3496616"/>
          <a:ext cx="3585937" cy="1251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Can use with any wallets that understand ERC20.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Most ICOs (Initial Coin Offerings) have adhered to ERC20 </a:t>
          </a:r>
        </a:p>
      </dsp:txBody>
      <dsp:txXfrm>
        <a:off x="8427055" y="3496616"/>
        <a:ext cx="3585937" cy="1251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CD752-749F-483D-9222-180D114855B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877FA-6949-4B35-8762-41F325D17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26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https://metamask.io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77FA-6949-4B35-8762-41F325D17C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25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https://www.myetherwallet.com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77FA-6949-4B35-8762-41F325D17C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7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http://remix.ethereum.org/#optimize=false&amp;evmVersion=null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77FA-6949-4B35-8762-41F325D17C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7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77FA-6949-4B35-8762-41F325D17C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7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77FA-6949-4B35-8762-41F325D17C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69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77FA-6949-4B35-8762-41F325D17C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38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77FA-6949-4B35-8762-41F325D17C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77FA-6949-4B35-8762-41F325D17C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1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9623666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d96236660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5d96236660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0498-CB84-406C-B7C7-A38B316AC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6BEF3-72A3-4631-8689-AD1520193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C09D2-6544-4410-9D3C-8ED9B1AD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9514-63EB-4126-AF24-116450B9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9D160-A1B9-4C7C-900C-7F9ED411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D3DA-1932-4E78-B26B-CC36D012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5EAA9-AC3E-4FDA-B725-F93384794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26598-C4DB-4CC0-B718-92A2D395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60282-47D3-4A79-86F9-D9A480DA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FDCBC-CA93-48B5-B08A-195994C3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D785B-3EB9-446D-ABB5-21D884628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0EAFB-CF94-4B17-98B1-93DDCFAD1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41EA4-3738-4E6B-8CC4-53BBEA93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D3FF6-BD95-4444-B6E7-659F4BCB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2E1A-7970-49A3-9F1C-9EE86CB4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4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5086A-B7C1-48E3-B141-17BD36E5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E1E3C-30BA-4D64-8929-ADDDA5517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77658-619D-46FA-8AED-0DAD54AC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10C52-A601-427A-A20F-D8BFE971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8D10F-D379-4AE0-912A-426E6728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3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E6C3-44C9-4A35-B4F0-5009697F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9C0-79A7-4DB3-AC8B-8E890138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167DF-B4DA-4AF2-8891-1CE8F7C0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3EA7-8E11-4CBD-83E5-73925018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F6E58-3224-47D7-AE07-27C49B8F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5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938C-A397-4D76-96F3-720999F0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DECA-154A-45F1-A03D-A5FDCE0C3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C0335-7480-481F-BF8C-1C5CF72F8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4B942-50D4-44CE-AACC-923A108F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054C3-36A1-45F6-8B80-1FD407A3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F22C3-4E01-4810-A249-AE8ABF0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0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730A-E581-47A2-86F9-3533AE18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899F0-E2DB-4494-A76E-5C30FE6A1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28590-2718-41E3-A5E8-CB7D749A5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00B65-9A5A-4F97-93E7-C9BB1B24A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B5D0F-CB76-4829-BF07-3D1811DAB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30BF3B-78A9-4E07-AD3B-15256E24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C0710-9CBF-4FEA-9192-F10493E8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32390-BBBA-4637-8CDA-FE90AC15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1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3CF6-D2CE-4BBE-A425-B77668DC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A82D0-6EC4-4DD8-95E9-1FD3C4A1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43EA2-D18B-4B5C-AAD0-DBC1BBA0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B2A24-1541-4C53-B202-9E24B698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1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9788E-C6D9-4504-B789-6BF9FC15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758F25-14BB-4A70-8B44-0EE25771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362F7-B396-4D33-97AC-BBAF0747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4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01E5-2ADB-47DF-BC5E-BC35973E2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371F-4EDC-4ED7-8FEF-ADD2EE205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98FAB-E281-43F5-9802-569F98E1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32FDD-F1E8-403D-90DE-80C7739A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4E5C6-E19F-4A7F-8269-40AE7268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A3EA9-A06D-49E2-B2BB-EB04A25B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4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E109-F3C6-49B6-9396-09CCC5D63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10C61-6582-49B9-9CCF-35088974A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98466-88A1-407C-A54E-28173439C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C180C-C16D-4052-9D32-33A2ED2B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D72F1-0980-44C2-9952-2E9A23737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5760E-23A4-4E11-A422-7CC7BF2C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4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684B8-E814-4255-9393-1E965CD0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2CC76-AF24-4CA2-A2ED-F812C5CB7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1F622-E21D-4F1D-A8DB-04BAAFFBC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EBF95-B545-4B63-BBDE-C7E4E2DACF2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2902D-589E-49AC-8696-410CB9244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77D9D-4427-491D-B9AE-883E78C97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22A06-2047-4964-B59F-6CA0C9E7B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8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metamask.i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aucet.rinkeby.io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x.ethereum.org/#optimize=false&amp;evmVersion=nu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ConsenSys/Tokens/tree/master/contracts/eip2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mailto:amitprusty@u.nus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inkeby.etherscan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en.bitcoinwiki.org/wiki/ERC20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www.youtube.com/watch?v=d5EipPVafs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jgm.orinoco/ethereum-smart-service-payment-with-tokens-60894a79f75c" TargetMode="External"/><Relationship Id="rId5" Type="http://schemas.openxmlformats.org/officeDocument/2006/relationships/hyperlink" Target="https://medium.com/@jgm.orinoco/understanding-erc-20-token-contracts-a809a7310aa5" TargetMode="External"/><Relationship Id="rId4" Type="http://schemas.openxmlformats.org/officeDocument/2006/relationships/hyperlink" Target="https://www.youtube.com/watch?v=XdKv5uwEk5A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ERC20 Token Standard – Ethereum Smart Contracts – BitcoinWiki">
            <a:extLst>
              <a:ext uri="{FF2B5EF4-FFF2-40B4-BE49-F238E27FC236}">
                <a16:creationId xmlns:a16="http://schemas.microsoft.com/office/drawing/2014/main" id="{18847043-A70E-4D6A-9B2A-34A35D613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" b="50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the Blockchain and Why is it So Important?">
            <a:extLst>
              <a:ext uri="{FF2B5EF4-FFF2-40B4-BE49-F238E27FC236}">
                <a16:creationId xmlns:a16="http://schemas.microsoft.com/office/drawing/2014/main" id="{651B594C-11B7-4391-B879-E09C2AE3D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5" r="-1" b="13574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67910-F431-4382-A767-6FDB4B136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ERC20 Custom Token Tutorial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D10CD8-AF76-4542-8CA2-AEEE12CC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48" y="2097157"/>
            <a:ext cx="4944194" cy="4489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DF2FD0-D06E-4523-8EEF-209409CE48FF}"/>
              </a:ext>
            </a:extLst>
          </p:cNvPr>
          <p:cNvSpPr txBox="1"/>
          <p:nvPr/>
        </p:nvSpPr>
        <p:spPr>
          <a:xfrm>
            <a:off x="0" y="46747"/>
            <a:ext cx="1211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Go to: </a:t>
            </a:r>
            <a:r>
              <a:rPr lang="en-US" sz="20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https://metamask.io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Download and install the chrome extension in your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After installing the extension, it will prompt you to create an account by creating new passwords. Follow the steps in your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Create two new accounts. To create second account click on the right-side circle and click on create account.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E956A-444D-4DDE-B64F-1FDA4AF5A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706" y="2097157"/>
            <a:ext cx="3998494" cy="44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0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03884B9-2820-45F0-9DB8-7153B7BE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9536" y="643466"/>
            <a:ext cx="617292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41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D39A1-3BC3-4156-A62E-4B25AA16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61" y="969962"/>
            <a:ext cx="3457575" cy="5306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1520F9-2618-4C01-AB39-7C97E9B3A2C2}"/>
              </a:ext>
            </a:extLst>
          </p:cNvPr>
          <p:cNvSpPr/>
          <p:nvPr/>
        </p:nvSpPr>
        <p:spPr>
          <a:xfrm>
            <a:off x="258418" y="159435"/>
            <a:ext cx="11748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Change your network to </a:t>
            </a:r>
            <a:r>
              <a:rPr lang="en-US" sz="2800" b="1" dirty="0" err="1">
                <a:solidFill>
                  <a:schemeClr val="bg1"/>
                </a:solidFill>
              </a:rPr>
              <a:t>Rinkeby</a:t>
            </a:r>
            <a:r>
              <a:rPr lang="en-US" sz="2800" b="1" dirty="0">
                <a:solidFill>
                  <a:schemeClr val="bg1"/>
                </a:solidFill>
              </a:rPr>
              <a:t> Test network so that no one loses money.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AE101-E5EC-49EA-B7D6-B6C56769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68" y="969961"/>
            <a:ext cx="3495675" cy="53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EF2E2-E7AE-423F-94D3-2ED69DB565E8}"/>
              </a:ext>
            </a:extLst>
          </p:cNvPr>
          <p:cNvSpPr txBox="1"/>
          <p:nvPr/>
        </p:nvSpPr>
        <p:spPr>
          <a:xfrm>
            <a:off x="1506459" y="173466"/>
            <a:ext cx="961764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linkClick r:id="rId2"/>
              </a:rPr>
              <a:t>Let’s get some free Ethers to begin our own contract creation.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6C616-E96E-465B-8125-A7C6B583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90" y="940714"/>
            <a:ext cx="9565020" cy="55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A6679-4E0D-4922-855F-79EA687217A5}"/>
              </a:ext>
            </a:extLst>
          </p:cNvPr>
          <p:cNvSpPr txBox="1"/>
          <p:nvPr/>
        </p:nvSpPr>
        <p:spPr>
          <a:xfrm>
            <a:off x="490536" y="414511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ea typeface="+mj-ea"/>
                <a:cs typeface="+mj-cs"/>
              </a:rPr>
              <a:t>Check your Wallet. Now you will have some ethers depending on your requested amount.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CF414-9FCA-459F-9058-480CFB2F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67" y="1396588"/>
            <a:ext cx="3571875" cy="51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3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BC8CFA-3216-409E-BC2A-022CFC6BDB66}"/>
              </a:ext>
            </a:extLst>
          </p:cNvPr>
          <p:cNvSpPr/>
          <p:nvPr/>
        </p:nvSpPr>
        <p:spPr>
          <a:xfrm>
            <a:off x="1106271" y="-240"/>
            <a:ext cx="9979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It is time to create our own Smart Contract with ERC20 interface.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E1CE0-C561-4508-B900-93D422D2741F}"/>
              </a:ext>
            </a:extLst>
          </p:cNvPr>
          <p:cNvSpPr txBox="1"/>
          <p:nvPr/>
        </p:nvSpPr>
        <p:spPr>
          <a:xfrm>
            <a:off x="318173" y="648589"/>
            <a:ext cx="72376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Process 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hlinkClick r:id="rId3"/>
              </a:rPr>
              <a:t>Open Web based IDE to compile Solidity Code</a:t>
            </a: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Click on New File and create two new files.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Name one file as </a:t>
            </a:r>
            <a:r>
              <a:rPr lang="en-SG" sz="1400" b="1" i="0" dirty="0">
                <a:solidFill>
                  <a:schemeClr val="accent2"/>
                </a:solidFill>
                <a:effectLst/>
                <a:latin typeface="-apple-system"/>
              </a:rPr>
              <a:t>EIP20Interface.sol </a:t>
            </a:r>
            <a:r>
              <a:rPr lang="en-SG" sz="1400" b="1" i="0" dirty="0">
                <a:solidFill>
                  <a:srgbClr val="CECAC3"/>
                </a:solidFill>
                <a:effectLst/>
                <a:latin typeface="-apple-system"/>
              </a:rPr>
              <a:t>and the other file anything that identifies your token.</a:t>
            </a: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hlinkClick r:id="rId4"/>
              </a:rPr>
              <a:t>Go to GitHub repo defining the Solidity language code for us to create smart contracts.</a:t>
            </a: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Copy codes from </a:t>
            </a:r>
            <a:r>
              <a:rPr lang="en-US" sz="1400" b="1" dirty="0">
                <a:solidFill>
                  <a:schemeClr val="accent2"/>
                </a:solidFill>
                <a:latin typeface="-apple-system"/>
              </a:rPr>
              <a:t>EIP20.sol </a:t>
            </a:r>
            <a:r>
              <a:rPr lang="en-US" sz="1400" dirty="0">
                <a:solidFill>
                  <a:schemeClr val="bg1"/>
                </a:solidFill>
              </a:rPr>
              <a:t>file to your token file.</a:t>
            </a:r>
          </a:p>
          <a:p>
            <a:endParaRPr lang="en-SG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F28A1-166C-4A82-B8AC-567D41BE9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83" y="2232771"/>
            <a:ext cx="5902817" cy="46252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CA8E9D-7768-4BFF-8DF6-CD9D4ED5EAAF}"/>
              </a:ext>
            </a:extLst>
          </p:cNvPr>
          <p:cNvCxnSpPr>
            <a:cxnSpLocks/>
          </p:cNvCxnSpPr>
          <p:nvPr/>
        </p:nvCxnSpPr>
        <p:spPr>
          <a:xfrm flipH="1">
            <a:off x="1500623" y="4783739"/>
            <a:ext cx="821471" cy="342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FCF7524-290A-4109-9EBB-5BD591746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32770"/>
            <a:ext cx="5902817" cy="46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1BF87-158F-4B6E-81E9-399777D829B6}"/>
              </a:ext>
            </a:extLst>
          </p:cNvPr>
          <p:cNvSpPr txBox="1"/>
          <p:nvPr/>
        </p:nvSpPr>
        <p:spPr>
          <a:xfrm>
            <a:off x="645985" y="131641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ea typeface="+mj-ea"/>
                <a:cs typeface="+mj-cs"/>
              </a:rPr>
              <a:t>Copy the Interface Codes to </a:t>
            </a:r>
            <a:r>
              <a:rPr lang="en-SG" sz="2800" b="1" i="0" dirty="0">
                <a:solidFill>
                  <a:schemeClr val="accent2"/>
                </a:solidFill>
                <a:effectLst/>
                <a:latin typeface="-apple-system"/>
              </a:rPr>
              <a:t>EIP20Interface.sol </a:t>
            </a:r>
            <a:r>
              <a:rPr lang="en-SG" sz="2800" b="1" i="0" dirty="0">
                <a:solidFill>
                  <a:schemeClr val="bg1"/>
                </a:solidFill>
                <a:effectLst/>
                <a:latin typeface="-apple-system"/>
              </a:rPr>
              <a:t>File.</a:t>
            </a:r>
            <a:endParaRPr lang="en-US" sz="2800" b="1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9B4E4-EAFF-4534-8F01-FD2B16A6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24" y="1020027"/>
            <a:ext cx="9282846" cy="43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331D3C-889C-47EE-8E81-9E43141B87BE}"/>
              </a:ext>
            </a:extLst>
          </p:cNvPr>
          <p:cNvSpPr/>
          <p:nvPr/>
        </p:nvSpPr>
        <p:spPr>
          <a:xfrm>
            <a:off x="255065" y="203671"/>
            <a:ext cx="11681870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Line number </a:t>
            </a:r>
            <a:r>
              <a:rPr lang="en-US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7, 8, 102, 116, 117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reflect your Token Name. In my example the token name is </a:t>
            </a:r>
            <a:r>
              <a:rPr lang="en-US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CovidPains</a:t>
            </a:r>
            <a:r>
              <a:rPr lang="en-US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24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mysecondtoken.sol</a:t>
            </a:r>
            <a:r>
              <a:rPr lang="en-US" sz="2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AB66D-780A-4EBD-937C-F9268A09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366015"/>
            <a:ext cx="105537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32B92A-B9B4-4F7C-962D-FD0C38FF75A3}"/>
              </a:ext>
            </a:extLst>
          </p:cNvPr>
          <p:cNvSpPr txBox="1"/>
          <p:nvPr/>
        </p:nvSpPr>
        <p:spPr>
          <a:xfrm>
            <a:off x="738187" y="412088"/>
            <a:ext cx="333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on the tab to go to compiler.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06E66-64FB-4094-BF87-AE867F18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78" y="979619"/>
            <a:ext cx="10765443" cy="481012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53E1A0-7CB5-453D-A28B-A9A357CAB316}"/>
              </a:ext>
            </a:extLst>
          </p:cNvPr>
          <p:cNvCxnSpPr>
            <a:cxnSpLocks/>
          </p:cNvCxnSpPr>
          <p:nvPr/>
        </p:nvCxnSpPr>
        <p:spPr>
          <a:xfrm flipH="1">
            <a:off x="1052547" y="709863"/>
            <a:ext cx="836412" cy="1627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AA16BA-EEC5-43E2-B023-521DFCC67356}"/>
              </a:ext>
            </a:extLst>
          </p:cNvPr>
          <p:cNvSpPr txBox="1"/>
          <p:nvPr/>
        </p:nvSpPr>
        <p:spPr>
          <a:xfrm>
            <a:off x="831998" y="443307"/>
            <a:ext cx="554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Compiler Version 0.4.21 and click on auto compile.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83638-7C93-4DC2-9B76-C878B93B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98" y="1112506"/>
            <a:ext cx="10526701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5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93A2-F65D-4F61-9E90-00B32818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69"/>
            <a:ext cx="10515600" cy="277197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Who Am I?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Researcher at Computing/Business School.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Senior Data </a:t>
            </a:r>
            <a:r>
              <a:rPr lang="en-US" sz="3200" b="1" dirty="0" smtClean="0">
                <a:solidFill>
                  <a:schemeClr val="bg1"/>
                </a:solidFill>
              </a:rPr>
              <a:t>Scientist</a:t>
            </a:r>
            <a:br>
              <a:rPr lang="en-US" sz="3200" b="1" dirty="0" smtClean="0">
                <a:solidFill>
                  <a:schemeClr val="bg1"/>
                </a:solidFill>
              </a:rPr>
            </a:br>
            <a:r>
              <a:rPr lang="en-US" sz="3200" b="1" dirty="0" smtClean="0">
                <a:solidFill>
                  <a:schemeClr val="bg1"/>
                </a:solidFill>
              </a:rPr>
              <a:t>Specialty : NLP/NLU</a:t>
            </a:r>
            <a:r>
              <a:rPr lang="en-US" sz="3200" b="1" dirty="0">
                <a:solidFill>
                  <a:schemeClr val="bg1"/>
                </a:solidFill>
              </a:rPr>
              <a:t/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mailto: </a:t>
            </a:r>
            <a:r>
              <a:rPr lang="en-US" sz="3200" b="1" dirty="0" smtClean="0">
                <a:solidFill>
                  <a:schemeClr val="accent1"/>
                </a:solidFill>
              </a:rPr>
              <a:t>amit.prs@nus.edu.sg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8F73EA-299F-4D10-AE32-2103A8575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000582"/>
              </p:ext>
            </p:extLst>
          </p:nvPr>
        </p:nvGraphicFramePr>
        <p:xfrm>
          <a:off x="838200" y="2792895"/>
          <a:ext cx="10515600" cy="3384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84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0A78B5-6E39-4B2C-961D-687D7C962465}"/>
              </a:ext>
            </a:extLst>
          </p:cNvPr>
          <p:cNvSpPr txBox="1"/>
          <p:nvPr/>
        </p:nvSpPr>
        <p:spPr>
          <a:xfrm>
            <a:off x="886368" y="811171"/>
            <a:ext cx="520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on this symbol to begin deployment procedures.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9E4EB-1043-432B-A814-5ACEE0B8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9" y="1365169"/>
            <a:ext cx="10526701" cy="51911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9AD5B1-A09E-48DF-BC09-ED0970FCAEF6}"/>
              </a:ext>
            </a:extLst>
          </p:cNvPr>
          <p:cNvCxnSpPr>
            <a:cxnSpLocks/>
          </p:cNvCxnSpPr>
          <p:nvPr/>
        </p:nvCxnSpPr>
        <p:spPr>
          <a:xfrm flipH="1">
            <a:off x="1131488" y="1180503"/>
            <a:ext cx="822948" cy="2049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74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3821D9-CB62-464E-9415-399F94A9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4" y="1106905"/>
            <a:ext cx="11712492" cy="560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A78B5-6E39-4B2C-961D-687D7C962465}"/>
              </a:ext>
            </a:extLst>
          </p:cNvPr>
          <p:cNvSpPr txBox="1"/>
          <p:nvPr/>
        </p:nvSpPr>
        <p:spPr>
          <a:xfrm>
            <a:off x="2158655" y="1636819"/>
            <a:ext cx="1914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Change environment to Injected Web3</a:t>
            </a:r>
            <a:endParaRPr lang="en-SG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5BC50-7699-4485-93A2-E2D5F90E5E31}"/>
              </a:ext>
            </a:extLst>
          </p:cNvPr>
          <p:cNvSpPr txBox="1"/>
          <p:nvPr/>
        </p:nvSpPr>
        <p:spPr>
          <a:xfrm>
            <a:off x="1807497" y="3961924"/>
            <a:ext cx="226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Select the correct contract file here.</a:t>
            </a:r>
            <a:endParaRPr lang="en-SG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F8CAB-E52D-49F5-AED2-9FB0D8767F33}"/>
              </a:ext>
            </a:extLst>
          </p:cNvPr>
          <p:cNvSpPr txBox="1"/>
          <p:nvPr/>
        </p:nvSpPr>
        <p:spPr>
          <a:xfrm>
            <a:off x="239754" y="17672"/>
            <a:ext cx="11712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you select Injected Web3 for first time it will ask you to link Remix to one of your </a:t>
            </a:r>
            <a:r>
              <a:rPr lang="en-US" dirty="0" err="1">
                <a:solidFill>
                  <a:schemeClr val="bg1"/>
                </a:solidFill>
              </a:rPr>
              <a:t>Metamask</a:t>
            </a:r>
            <a:r>
              <a:rPr lang="en-US" dirty="0">
                <a:solidFill>
                  <a:schemeClr val="bg1"/>
                </a:solidFill>
              </a:rPr>
              <a:t> accounts. Remember you need to connect with the account in which you already have some free Ethers (that you requested a minutes before). Approve connection request. 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80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06F8CAB-E52D-49F5-AED2-9FB0D8767F33}"/>
              </a:ext>
            </a:extLst>
          </p:cNvPr>
          <p:cNvSpPr txBox="1"/>
          <p:nvPr/>
        </p:nvSpPr>
        <p:spPr>
          <a:xfrm>
            <a:off x="239754" y="123690"/>
            <a:ext cx="1171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 we are ready to deploy but there are a few things to keep in mind: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Initial Token Amount to Issue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division of Token to an allowed decimal point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symbol/nickname of your token.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B22ED-32C7-421F-8241-DB3F9CC8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60" y="1602494"/>
            <a:ext cx="10468079" cy="4070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638AC4-C61D-4CFB-9186-40BFCB3C47C5}"/>
              </a:ext>
            </a:extLst>
          </p:cNvPr>
          <p:cNvSpPr txBox="1"/>
          <p:nvPr/>
        </p:nvSpPr>
        <p:spPr>
          <a:xfrm>
            <a:off x="4872709" y="3918298"/>
            <a:ext cx="4179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Insert the required fields in correct sequence. No. of token to issue in my call 5000. Name of the token in quotes. In my case “</a:t>
            </a:r>
            <a:r>
              <a:rPr lang="en-US" dirty="0" err="1">
                <a:solidFill>
                  <a:schemeClr val="accent4"/>
                </a:solidFill>
                <a:highlight>
                  <a:srgbClr val="000000"/>
                </a:highlight>
              </a:rPr>
              <a:t>CovidPains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”. Decimal points, in my case 0, and finally the code/symbol of currency in quotes. “CP”</a:t>
            </a:r>
            <a:endParaRPr lang="en-SG" dirty="0">
              <a:solidFill>
                <a:schemeClr val="accent4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8092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2EDBD-5FB8-4BE8-A3FB-712943FD401A}"/>
              </a:ext>
            </a:extLst>
          </p:cNvPr>
          <p:cNvSpPr txBox="1"/>
          <p:nvPr/>
        </p:nvSpPr>
        <p:spPr>
          <a:xfrm>
            <a:off x="564595" y="270024"/>
            <a:ext cx="10550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on Deploy.</a:t>
            </a:r>
          </a:p>
          <a:p>
            <a:r>
              <a:rPr lang="en-US" dirty="0">
                <a:solidFill>
                  <a:schemeClr val="bg1"/>
                </a:solidFill>
              </a:rPr>
              <a:t>You will receive a notification like below. Click on Approve. </a:t>
            </a:r>
          </a:p>
          <a:p>
            <a:r>
              <a:rPr lang="en-US" dirty="0">
                <a:solidFill>
                  <a:schemeClr val="bg1"/>
                </a:solidFill>
              </a:rPr>
              <a:t>This transaction will use some of your free Ethers to create the new Token.</a:t>
            </a:r>
          </a:p>
          <a:p>
            <a:r>
              <a:rPr lang="en-US" dirty="0">
                <a:solidFill>
                  <a:schemeClr val="bg1"/>
                </a:solidFill>
              </a:rPr>
              <a:t>After the transaction is completed you will see your token in the deployed contracts part. Check second image.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B11D8-BAC2-4BCB-BFFA-0D4CC5FF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95" y="1699924"/>
            <a:ext cx="3552825" cy="5037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CE50B2-34E6-46AD-B5C1-B0099B97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35" y="1699924"/>
            <a:ext cx="4486178" cy="50371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4B5984-01BF-4852-86F9-A7CE3E0BA00D}"/>
              </a:ext>
            </a:extLst>
          </p:cNvPr>
          <p:cNvSpPr/>
          <p:nvPr/>
        </p:nvSpPr>
        <p:spPr>
          <a:xfrm>
            <a:off x="6419211" y="5536722"/>
            <a:ext cx="2467039" cy="69838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959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66A20-6AD2-499B-B972-AE42CD3961E1}"/>
              </a:ext>
            </a:extLst>
          </p:cNvPr>
          <p:cNvSpPr txBox="1"/>
          <p:nvPr/>
        </p:nvSpPr>
        <p:spPr>
          <a:xfrm>
            <a:off x="181817" y="0"/>
            <a:ext cx="11828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show this new token on our account. Remember it will only be visible to the account with which you created the token.</a:t>
            </a:r>
          </a:p>
          <a:p>
            <a:r>
              <a:rPr lang="en-US" dirty="0">
                <a:solidFill>
                  <a:schemeClr val="bg1"/>
                </a:solidFill>
              </a:rPr>
              <a:t>(The account that paid for the token creation). In my case it is myaccount2.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DF7D1-3B10-4094-9FF1-2E5780E0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8233"/>
            <a:ext cx="3609975" cy="4729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5213E-9D8B-48D6-B351-26909A2E3CD9}"/>
              </a:ext>
            </a:extLst>
          </p:cNvPr>
          <p:cNvSpPr txBox="1"/>
          <p:nvPr/>
        </p:nvSpPr>
        <p:spPr>
          <a:xfrm>
            <a:off x="0" y="646331"/>
            <a:ext cx="55181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Open </a:t>
            </a:r>
            <a:r>
              <a:rPr lang="en-US" dirty="0" err="1">
                <a:solidFill>
                  <a:schemeClr val="bg1"/>
                </a:solidFill>
              </a:rPr>
              <a:t>Metamask</a:t>
            </a:r>
            <a:r>
              <a:rPr lang="en-US" dirty="0">
                <a:solidFill>
                  <a:schemeClr val="bg1"/>
                </a:solidFill>
              </a:rPr>
              <a:t> extension click expand view.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Click add token. Select custom token.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Copy token address from deployed contract tab.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Insert copied address, click next and click add tokens.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Now you can see your custom token in </a:t>
            </a:r>
            <a:r>
              <a:rPr lang="en-US" dirty="0" err="1">
                <a:solidFill>
                  <a:schemeClr val="bg1"/>
                </a:solidFill>
              </a:rPr>
              <a:t>metamask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02281-AB02-4244-8C4B-C23B5CABC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572" y="2215992"/>
            <a:ext cx="3731819" cy="781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5FA4BB-0518-441F-B0BA-59990AB0B9CC}"/>
              </a:ext>
            </a:extLst>
          </p:cNvPr>
          <p:cNvSpPr txBox="1"/>
          <p:nvPr/>
        </p:nvSpPr>
        <p:spPr>
          <a:xfrm>
            <a:off x="5897520" y="1376654"/>
            <a:ext cx="520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here to copy token address.</a:t>
            </a:r>
            <a:endParaRPr lang="en-SG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CDC7BA-7591-43F7-9A36-456E5C993030}"/>
              </a:ext>
            </a:extLst>
          </p:cNvPr>
          <p:cNvCxnSpPr>
            <a:cxnSpLocks/>
          </p:cNvCxnSpPr>
          <p:nvPr/>
        </p:nvCxnSpPr>
        <p:spPr>
          <a:xfrm>
            <a:off x="6965588" y="1745986"/>
            <a:ext cx="0" cy="931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7663444-7672-4A09-91BC-0F241FACA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625" y="3046359"/>
            <a:ext cx="3711766" cy="3811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E84E1-E138-461D-B69B-FB673FBCB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988" y="2211506"/>
            <a:ext cx="4504069" cy="46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C8380-C875-453D-8893-3921D0D97EDB}"/>
              </a:ext>
            </a:extLst>
          </p:cNvPr>
          <p:cNvSpPr txBox="1"/>
          <p:nvPr/>
        </p:nvSpPr>
        <p:spPr>
          <a:xfrm>
            <a:off x="15654" y="90723"/>
            <a:ext cx="12082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let’s do some transitions using custom tokens.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Click on send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Enter address of your other account or your friends' account. All account must be on </a:t>
            </a:r>
            <a:r>
              <a:rPr lang="en-US" dirty="0" err="1">
                <a:solidFill>
                  <a:schemeClr val="bg1"/>
                </a:solidFill>
              </a:rPr>
              <a:t>rinkeby</a:t>
            </a:r>
            <a:r>
              <a:rPr lang="en-US" dirty="0">
                <a:solidFill>
                  <a:schemeClr val="bg1"/>
                </a:solidFill>
              </a:rPr>
              <a:t> network.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Select which token to send incase you have created multiple tokens. I will select 1000 CP.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Now add custom to your other account or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Ask your friend to add the custom token to their </a:t>
            </a:r>
            <a:r>
              <a:rPr lang="en-US" dirty="0" err="1">
                <a:solidFill>
                  <a:schemeClr val="bg1"/>
                </a:solidFill>
              </a:rPr>
              <a:t>metamask</a:t>
            </a:r>
            <a:r>
              <a:rPr lang="en-US" dirty="0">
                <a:solidFill>
                  <a:schemeClr val="bg1"/>
                </a:solidFill>
              </a:rPr>
              <a:t> account by following the procedure in previous slide.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You will have to share your token address with your friends if you are sending to them.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>
                <a:solidFill>
                  <a:schemeClr val="bg1"/>
                </a:solidFill>
              </a:rPr>
              <a:t>After adding the custom token to your other/friends account you can see you have received 1000 CP tokens from the owner.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7AB79-7C66-41F7-A028-4EA4E90F6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3" y="2524318"/>
            <a:ext cx="3296523" cy="405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1BD81C-04ED-4B2A-AF78-F3B7236B6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40" y="2524318"/>
            <a:ext cx="3813599" cy="4056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3F3DC-ECCF-4880-8760-5453CAC5D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792" y="4564472"/>
            <a:ext cx="3465494" cy="1491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72B7D-82D6-4F47-A935-BFD77A26D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194" y="2524318"/>
            <a:ext cx="4205810" cy="40562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B26DA0-D47B-4B0B-BF12-B5EF1ACDC99A}"/>
              </a:ext>
            </a:extLst>
          </p:cNvPr>
          <p:cNvSpPr/>
          <p:nvPr/>
        </p:nvSpPr>
        <p:spPr>
          <a:xfrm>
            <a:off x="7585305" y="6080321"/>
            <a:ext cx="546009" cy="3749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258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E677-A639-4B0A-A32C-91D6A7625DB7}"/>
              </a:ext>
            </a:extLst>
          </p:cNvPr>
          <p:cNvSpPr txBox="1"/>
          <p:nvPr/>
        </p:nvSpPr>
        <p:spPr>
          <a:xfrm>
            <a:off x="490537" y="45003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ea typeface="+mj-ea"/>
                <a:cs typeface="+mj-cs"/>
              </a:rPr>
              <a:t>Paste the token address into the address box and all other details will appear automatically.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7AB5E6-830B-4C4C-BBCC-2FA06044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857" y="1675227"/>
            <a:ext cx="28122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68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3C870E37-60AA-45DA-A51F-823AEB05E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5533" y="428017"/>
            <a:ext cx="8190688" cy="60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80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CEABF-9F0C-4526-B095-D8E5C8313C1D}"/>
              </a:ext>
            </a:extLst>
          </p:cNvPr>
          <p:cNvSpPr txBox="1"/>
          <p:nvPr/>
        </p:nvSpPr>
        <p:spPr>
          <a:xfrm>
            <a:off x="45681" y="68534"/>
            <a:ext cx="7347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3"/>
              </a:rPr>
              <a:t>Let’s check our token details on </a:t>
            </a:r>
            <a:r>
              <a:rPr lang="en-US" sz="2400" dirty="0" err="1">
                <a:solidFill>
                  <a:schemeClr val="bg1"/>
                </a:solidFill>
                <a:hlinkClick r:id="rId3"/>
              </a:rPr>
              <a:t>Rinkeby</a:t>
            </a:r>
            <a:r>
              <a:rPr lang="en-US" sz="2400" dirty="0">
                <a:solidFill>
                  <a:schemeClr val="bg1"/>
                </a:solidFill>
                <a:hlinkClick r:id="rId3"/>
              </a:rPr>
              <a:t> </a:t>
            </a:r>
            <a:r>
              <a:rPr lang="en-US" sz="2400" dirty="0" err="1">
                <a:solidFill>
                  <a:schemeClr val="bg1"/>
                </a:solidFill>
                <a:hlinkClick r:id="rId3"/>
              </a:rPr>
              <a:t>Etherscan</a:t>
            </a:r>
            <a:r>
              <a:rPr lang="en-US" sz="2400" dirty="0">
                <a:solidFill>
                  <a:schemeClr val="bg1"/>
                </a:solidFill>
                <a:hlinkClick r:id="rId3"/>
              </a:rPr>
              <a:t>.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87B6B-6670-43C3-B8F1-50574A8099E8}"/>
              </a:ext>
            </a:extLst>
          </p:cNvPr>
          <p:cNvSpPr txBox="1"/>
          <p:nvPr/>
        </p:nvSpPr>
        <p:spPr>
          <a:xfrm>
            <a:off x="45680" y="530807"/>
            <a:ext cx="983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Go to above link and search for your token. You can find all the details of your token including the completed transactions here.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2356E-27AE-4B06-86E2-F6A9A6043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19" y="1177762"/>
            <a:ext cx="4901289" cy="826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530070-75EB-4C6E-A6A7-7719C267E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19" y="2122807"/>
            <a:ext cx="11851361" cy="46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8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E677-A639-4B0A-A32C-91D6A7625DB7}"/>
              </a:ext>
            </a:extLst>
          </p:cNvPr>
          <p:cNvSpPr txBox="1"/>
          <p:nvPr/>
        </p:nvSpPr>
        <p:spPr>
          <a:xfrm>
            <a:off x="0" y="22529"/>
            <a:ext cx="11210925" cy="736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ea typeface="+mj-ea"/>
                <a:cs typeface="+mj-cs"/>
                <a:hlinkClick r:id="rId2"/>
              </a:rPr>
              <a:t>More on </a:t>
            </a:r>
            <a:r>
              <a:rPr lang="en-SG" sz="3200" b="1" dirty="0">
                <a:solidFill>
                  <a:schemeClr val="bg1"/>
                </a:solidFill>
                <a:ea typeface="+mj-ea"/>
                <a:cs typeface="+mj-cs"/>
                <a:hlinkClick r:id="rId2"/>
              </a:rPr>
              <a:t>EIP-20: ERC-20 Token Standard</a:t>
            </a:r>
            <a:r>
              <a:rPr lang="en-US" sz="3200" b="1" kern="1200" dirty="0">
                <a:solidFill>
                  <a:schemeClr val="bg1"/>
                </a:solidFill>
                <a:ea typeface="+mj-ea"/>
                <a:cs typeface="+mj-cs"/>
                <a:hlinkClick r:id="rId2"/>
              </a:rPr>
              <a:t> and Solidity Functions</a:t>
            </a:r>
            <a:endParaRPr lang="en-US" sz="3200" b="1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A3FFF-E658-4A5F-B894-F899CD5E8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85" y="973978"/>
            <a:ext cx="9577829" cy="552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9BD8-4676-43E5-9965-5B6D18BB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28"/>
            <a:ext cx="10515600" cy="796199"/>
          </a:xfrm>
        </p:spPr>
        <p:txBody>
          <a:bodyPr>
            <a:normAutofit/>
          </a:bodyPr>
          <a:lstStyle/>
          <a:p>
            <a:r>
              <a:rPr lang="en-US" dirty="0"/>
              <a:t>What are tokens?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08F2E1-2259-453B-B630-021FB7302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150379"/>
              </p:ext>
            </p:extLst>
          </p:nvPr>
        </p:nvGraphicFramePr>
        <p:xfrm>
          <a:off x="129209" y="812800"/>
          <a:ext cx="11966713" cy="589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22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06836F-3872-457D-9FAE-4B959BBA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943" y="386482"/>
            <a:ext cx="9286114" cy="60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11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8CBCF-30A2-4896-835B-9B5FCC6F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78" y="409506"/>
            <a:ext cx="9458443" cy="60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5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36B98B-1E17-45F1-9467-2BF4B080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365" y="0"/>
            <a:ext cx="8425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0;g5e25ffd24d_0_3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70A8CDF-959B-45B7-BA71-6443F2478E79}"/>
              </a:ext>
            </a:extLst>
          </p:cNvPr>
          <p:cNvPicPr preferRelativeResize="0"/>
          <p:nvPr/>
        </p:nvPicPr>
        <p:blipFill rotWithShape="1">
          <a:blip r:embed="rId3"/>
          <a:srcRect t="1390" r="-1" b="-1"/>
          <a:stretch/>
        </p:blipFill>
        <p:spPr>
          <a:xfrm>
            <a:off x="20" y="10"/>
            <a:ext cx="747306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C1A139-9FCF-4F27-A64E-0CBE88A3B198}"/>
              </a:ext>
            </a:extLst>
          </p:cNvPr>
          <p:cNvSpPr txBox="1"/>
          <p:nvPr/>
        </p:nvSpPr>
        <p:spPr>
          <a:xfrm>
            <a:off x="7713714" y="2666273"/>
            <a:ext cx="4017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hlinkClick r:id="rId4"/>
              </a:rPr>
              <a:t>Create your own blockchain and then tokens on top of it.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hlinkClick r:id="rId5"/>
              </a:rPr>
              <a:t>Understand about smart contracts in depth. 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hlinkClick r:id="rId6"/>
              </a:rPr>
              <a:t>Understand Payment infrastructure with tokens.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hlinkClick r:id="rId7"/>
              </a:rPr>
              <a:t>Inspiration for our tutorial in video format.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04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5d96236660_0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6D1F8-6FFD-406E-BFA1-ACA704A8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6" y="8162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Popular Ethereum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B5BA9-B180-4A39-8815-BA9C86E7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881846"/>
            <a:ext cx="11914909" cy="58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6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lockchain meme">
            <a:extLst>
              <a:ext uri="{FF2B5EF4-FFF2-40B4-BE49-F238E27FC236}">
                <a16:creationId xmlns:a16="http://schemas.microsoft.com/office/drawing/2014/main" id="{ADBF30B4-E9A5-44E1-95E7-76AAF7852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3619" y="643466"/>
            <a:ext cx="568476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378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E87AC-6701-4FB2-BBEE-AF06762B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102448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1311275" algn="l"/>
              </a:tabLst>
            </a:pPr>
            <a:r>
              <a:rPr lang="en-US" sz="3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Let’s Examine Tether USD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DDD01-145C-46BE-A8F7-831AB2A6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923134"/>
            <a:ext cx="12115800" cy="5868247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505EB46-F6C8-4D49-B339-65C7F7C5D2B8}"/>
              </a:ext>
            </a:extLst>
          </p:cNvPr>
          <p:cNvSpPr/>
          <p:nvPr/>
        </p:nvSpPr>
        <p:spPr>
          <a:xfrm>
            <a:off x="7952272" y="2369824"/>
            <a:ext cx="3815184" cy="731520"/>
          </a:xfrm>
          <a:custGeom>
            <a:avLst/>
            <a:gdLst>
              <a:gd name="connsiteX0" fmla="*/ 3292200 w 3399840"/>
              <a:gd name="connsiteY0" fmla="*/ 699120 h 699120"/>
              <a:gd name="connsiteX1" fmla="*/ 3399840 w 3399840"/>
              <a:gd name="connsiteY1" fmla="*/ 0 h 699120"/>
              <a:gd name="connsiteX2" fmla="*/ 0 w 3399840"/>
              <a:gd name="connsiteY2" fmla="*/ 0 h 699120"/>
              <a:gd name="connsiteX3" fmla="*/ 384840 w 3399840"/>
              <a:gd name="connsiteY3" fmla="*/ 699120 h 69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0" t="0" r="0" b="0"/>
            <a:pathLst>
              <a:path w="3399840" h="699120">
                <a:moveTo>
                  <a:pt x="3292200" y="699120"/>
                </a:moveTo>
                <a:lnTo>
                  <a:pt x="3399840" y="0"/>
                </a:lnTo>
                <a:lnTo>
                  <a:pt x="0" y="0"/>
                </a:lnTo>
                <a:lnTo>
                  <a:pt x="384840" y="699120"/>
                </a:lnTo>
                <a:close/>
              </a:path>
            </a:pathLst>
          </a:custGeom>
          <a:solidFill>
            <a:srgbClr val="5B2D90">
              <a:alpha val="5000"/>
            </a:srgbClr>
          </a:solidFill>
          <a:ln w="18000">
            <a:solidFill>
              <a:srgbClr val="5B2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5B2D9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B3CC71-36E1-4CC8-83D4-69A504FF8DF2}"/>
              </a:ext>
            </a:extLst>
          </p:cNvPr>
          <p:cNvSpPr/>
          <p:nvPr/>
        </p:nvSpPr>
        <p:spPr>
          <a:xfrm>
            <a:off x="394262" y="2240280"/>
            <a:ext cx="5120640" cy="1645920"/>
          </a:xfrm>
          <a:prstGeom prst="rect">
            <a:avLst/>
          </a:prstGeom>
          <a:solidFill>
            <a:srgbClr val="5B2D90">
              <a:alpha val="5000"/>
            </a:srgbClr>
          </a:solidFill>
          <a:ln w="18000">
            <a:solidFill>
              <a:srgbClr val="5B2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 altLang="ja-JP">
              <a:solidFill>
                <a:srgbClr val="5B2D9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04FDA-981D-4231-80AB-1A7470946D10}"/>
              </a:ext>
            </a:extLst>
          </p:cNvPr>
          <p:cNvSpPr txBox="1"/>
          <p:nvPr/>
        </p:nvSpPr>
        <p:spPr>
          <a:xfrm>
            <a:off x="8145494" y="1907472"/>
            <a:ext cx="381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Notice this contract address and decimal properties.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EAE48-7B29-445C-AE6A-515B0253D2C8}"/>
              </a:ext>
            </a:extLst>
          </p:cNvPr>
          <p:cNvSpPr txBox="1"/>
          <p:nvPr/>
        </p:nvSpPr>
        <p:spPr>
          <a:xfrm>
            <a:off x="4118919" y="2839734"/>
            <a:ext cx="197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Notice total supply property.</a:t>
            </a:r>
          </a:p>
        </p:txBody>
      </p:sp>
    </p:spTree>
    <p:extLst>
      <p:ext uri="{BB962C8B-B14F-4D97-AF65-F5344CB8AC3E}">
        <p14:creationId xmlns:p14="http://schemas.microsoft.com/office/powerpoint/2010/main" val="1629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488FA-BCC5-4FE1-9DBA-ABF65A57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69573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Observe a few details.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87E7A-0D3F-493B-BFB2-5D19A7AB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" y="755375"/>
            <a:ext cx="11996531" cy="60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047E-2DEB-46CC-8DD1-3A283822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878" y="166343"/>
            <a:ext cx="5718243" cy="867327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What are ERC20 Tokens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E3F336-C7DD-4F53-B2B7-5FF604A9A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555062"/>
              </p:ext>
            </p:extLst>
          </p:nvPr>
        </p:nvGraphicFramePr>
        <p:xfrm>
          <a:off x="178904" y="1033670"/>
          <a:ext cx="12013096" cy="5744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020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88A0-E6AC-499E-9C98-BD946CB3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b="1" dirty="0">
                <a:latin typeface="+mn-lt"/>
              </a:rPr>
              <a:t>Let’s create our own Token and offer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02E26-B26A-4E51-AE43-B869DBB73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46" b="365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954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979</Words>
  <Application>Microsoft Office PowerPoint</Application>
  <PresentationFormat>Widescreen</PresentationFormat>
  <Paragraphs>88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游ゴシック</vt:lpstr>
      <vt:lpstr>-apple-system</vt:lpstr>
      <vt:lpstr>Arial</vt:lpstr>
      <vt:lpstr>Calibri</vt:lpstr>
      <vt:lpstr>Calibri Light</vt:lpstr>
      <vt:lpstr>Office Theme</vt:lpstr>
      <vt:lpstr>ERC20 Custom Token Tutorial</vt:lpstr>
      <vt:lpstr>Who Am I? Researcher at Computing/Business School. Senior Data Scientist Specialty : NLP/NLU mailto: amit.prs@nus.edu.sg</vt:lpstr>
      <vt:lpstr>What are tokens?</vt:lpstr>
      <vt:lpstr>Popular Ethereum Tokens</vt:lpstr>
      <vt:lpstr>PowerPoint Presentation</vt:lpstr>
      <vt:lpstr>Let’s Examine Tether USD Token</vt:lpstr>
      <vt:lpstr>Observe a few details.</vt:lpstr>
      <vt:lpstr>What are ERC20 Tokens</vt:lpstr>
      <vt:lpstr>Let’s create our own Token and offer it.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ERC20 Custom Token Tutorial</dc:title>
  <dc:creator>Amit Prusty</dc:creator>
  <cp:lastModifiedBy>Amit Prusty</cp:lastModifiedBy>
  <cp:revision>11</cp:revision>
  <dcterms:created xsi:type="dcterms:W3CDTF">2020-09-03T05:07:30Z</dcterms:created>
  <dcterms:modified xsi:type="dcterms:W3CDTF">2021-09-14T02:33:15Z</dcterms:modified>
</cp:coreProperties>
</file>